
<file path=[Content_Types].xml><?xml version="1.0" encoding="utf-8"?>
<Types xmlns="http://schemas.openxmlformats.org/package/2006/content-types">
  <Override PartName="/ppt/slides/slide45.xml" ContentType="application/vnd.openxmlformats-officedocument.presentationml.slide+xml"/>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42.xml" ContentType="application/vnd.openxmlformats-officedocument.presentationml.slide+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Override PartName="/ppt/slides/slide43.xml" ContentType="application/vnd.openxmlformats-officedocument.presentationml.slide+xml"/>
  <Override PartName="/ppt/slides/slide16.xml" ContentType="application/vnd.openxmlformats-officedocument.presentationml.slide+xml"/>
  <Override PartName="/ppt/slideLayouts/slideLayout13.xml" ContentType="application/vnd.openxmlformats-officedocument.presentationml.slideLayout+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44.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850" r:id="rId1"/>
  </p:sldMasterIdLst>
  <p:notesMasterIdLst>
    <p:notesMasterId r:id="rId47"/>
  </p:notesMasterIdLst>
  <p:sldIdLst>
    <p:sldId id="319" r:id="rId2"/>
    <p:sldId id="328" r:id="rId3"/>
    <p:sldId id="329" r:id="rId4"/>
    <p:sldId id="299" r:id="rId5"/>
    <p:sldId id="301" r:id="rId6"/>
    <p:sldId id="330" r:id="rId7"/>
    <p:sldId id="282" r:id="rId8"/>
    <p:sldId id="322" r:id="rId9"/>
    <p:sldId id="323" r:id="rId10"/>
    <p:sldId id="288" r:id="rId11"/>
    <p:sldId id="313" r:id="rId12"/>
    <p:sldId id="306" r:id="rId13"/>
    <p:sldId id="284" r:id="rId14"/>
    <p:sldId id="281" r:id="rId15"/>
    <p:sldId id="307" r:id="rId16"/>
    <p:sldId id="333" r:id="rId17"/>
    <p:sldId id="300" r:id="rId18"/>
    <p:sldId id="305" r:id="rId19"/>
    <p:sldId id="320" r:id="rId20"/>
    <p:sldId id="321" r:id="rId21"/>
    <p:sldId id="279" r:id="rId22"/>
    <p:sldId id="325" r:id="rId23"/>
    <p:sldId id="297" r:id="rId24"/>
    <p:sldId id="312" r:id="rId25"/>
    <p:sldId id="310" r:id="rId26"/>
    <p:sldId id="324" r:id="rId27"/>
    <p:sldId id="311" r:id="rId28"/>
    <p:sldId id="295" r:id="rId29"/>
    <p:sldId id="259" r:id="rId30"/>
    <p:sldId id="327" r:id="rId31"/>
    <p:sldId id="289" r:id="rId32"/>
    <p:sldId id="292" r:id="rId33"/>
    <p:sldId id="290" r:id="rId34"/>
    <p:sldId id="293" r:id="rId35"/>
    <p:sldId id="294" r:id="rId36"/>
    <p:sldId id="317" r:id="rId37"/>
    <p:sldId id="291" r:id="rId38"/>
    <p:sldId id="283" r:id="rId39"/>
    <p:sldId id="286" r:id="rId40"/>
    <p:sldId id="331" r:id="rId41"/>
    <p:sldId id="274" r:id="rId42"/>
    <p:sldId id="296" r:id="rId43"/>
    <p:sldId id="318" r:id="rId44"/>
    <p:sldId id="332" r:id="rId45"/>
    <p:sldId id="260" r:id="rId4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itchFamily="-110" charset="0"/>
        <a:ea typeface="ＭＳ Ｐゴシック" pitchFamily="-110" charset="-128"/>
        <a:cs typeface="ＭＳ Ｐゴシック" pitchFamily="-110" charset="-128"/>
      </a:defRPr>
    </a:lvl1pPr>
    <a:lvl2pPr marL="457200" algn="l" rtl="0" eaLnBrk="0" fontAlgn="base" hangingPunct="0">
      <a:spcBef>
        <a:spcPct val="0"/>
      </a:spcBef>
      <a:spcAft>
        <a:spcPct val="0"/>
      </a:spcAft>
      <a:defRPr sz="2400" kern="1200">
        <a:solidFill>
          <a:schemeClr val="tx1"/>
        </a:solidFill>
        <a:latin typeface="Arial" pitchFamily="-110" charset="0"/>
        <a:ea typeface="ＭＳ Ｐゴシック" pitchFamily="-110" charset="-128"/>
        <a:cs typeface="ＭＳ Ｐゴシック" pitchFamily="-110" charset="-128"/>
      </a:defRPr>
    </a:lvl2pPr>
    <a:lvl3pPr marL="914400" algn="l" rtl="0" eaLnBrk="0" fontAlgn="base" hangingPunct="0">
      <a:spcBef>
        <a:spcPct val="0"/>
      </a:spcBef>
      <a:spcAft>
        <a:spcPct val="0"/>
      </a:spcAft>
      <a:defRPr sz="2400" kern="1200">
        <a:solidFill>
          <a:schemeClr val="tx1"/>
        </a:solidFill>
        <a:latin typeface="Arial" pitchFamily="-110" charset="0"/>
        <a:ea typeface="ＭＳ Ｐゴシック" pitchFamily="-110" charset="-128"/>
        <a:cs typeface="ＭＳ Ｐゴシック" pitchFamily="-110" charset="-128"/>
      </a:defRPr>
    </a:lvl3pPr>
    <a:lvl4pPr marL="1371600" algn="l" rtl="0" eaLnBrk="0" fontAlgn="base" hangingPunct="0">
      <a:spcBef>
        <a:spcPct val="0"/>
      </a:spcBef>
      <a:spcAft>
        <a:spcPct val="0"/>
      </a:spcAft>
      <a:defRPr sz="2400" kern="1200">
        <a:solidFill>
          <a:schemeClr val="tx1"/>
        </a:solidFill>
        <a:latin typeface="Arial" pitchFamily="-110" charset="0"/>
        <a:ea typeface="ＭＳ Ｐゴシック" pitchFamily="-110" charset="-128"/>
        <a:cs typeface="ＭＳ Ｐゴシック" pitchFamily="-110" charset="-128"/>
      </a:defRPr>
    </a:lvl4pPr>
    <a:lvl5pPr marL="1828800" algn="l" rtl="0" eaLnBrk="0" fontAlgn="base" hangingPunct="0">
      <a:spcBef>
        <a:spcPct val="0"/>
      </a:spcBef>
      <a:spcAft>
        <a:spcPct val="0"/>
      </a:spcAft>
      <a:defRPr sz="2400" kern="1200">
        <a:solidFill>
          <a:schemeClr val="tx1"/>
        </a:solidFill>
        <a:latin typeface="Arial" pitchFamily="-110" charset="0"/>
        <a:ea typeface="ＭＳ Ｐゴシック" pitchFamily="-110" charset="-128"/>
        <a:cs typeface="ＭＳ Ｐゴシック" pitchFamily="-110" charset="-128"/>
      </a:defRPr>
    </a:lvl5pPr>
    <a:lvl6pPr marL="2286000" algn="l" defTabSz="457200" rtl="0" eaLnBrk="1" latinLnBrk="0" hangingPunct="1">
      <a:defRPr sz="2400" kern="1200">
        <a:solidFill>
          <a:schemeClr val="tx1"/>
        </a:solidFill>
        <a:latin typeface="Arial" pitchFamily="-110" charset="0"/>
        <a:ea typeface="ＭＳ Ｐゴシック" pitchFamily="-110" charset="-128"/>
        <a:cs typeface="ＭＳ Ｐゴシック" pitchFamily="-110" charset="-128"/>
      </a:defRPr>
    </a:lvl6pPr>
    <a:lvl7pPr marL="2743200" algn="l" defTabSz="457200" rtl="0" eaLnBrk="1" latinLnBrk="0" hangingPunct="1">
      <a:defRPr sz="2400" kern="1200">
        <a:solidFill>
          <a:schemeClr val="tx1"/>
        </a:solidFill>
        <a:latin typeface="Arial" pitchFamily="-110" charset="0"/>
        <a:ea typeface="ＭＳ Ｐゴシック" pitchFamily="-110" charset="-128"/>
        <a:cs typeface="ＭＳ Ｐゴシック" pitchFamily="-110" charset="-128"/>
      </a:defRPr>
    </a:lvl7pPr>
    <a:lvl8pPr marL="3200400" algn="l" defTabSz="457200" rtl="0" eaLnBrk="1" latinLnBrk="0" hangingPunct="1">
      <a:defRPr sz="2400" kern="1200">
        <a:solidFill>
          <a:schemeClr val="tx1"/>
        </a:solidFill>
        <a:latin typeface="Arial" pitchFamily="-110" charset="0"/>
        <a:ea typeface="ＭＳ Ｐゴシック" pitchFamily="-110" charset="-128"/>
        <a:cs typeface="ＭＳ Ｐゴシック" pitchFamily="-110" charset="-128"/>
      </a:defRPr>
    </a:lvl8pPr>
    <a:lvl9pPr marL="3657600" algn="l" defTabSz="457200" rtl="0" eaLnBrk="1" latinLnBrk="0" hangingPunct="1">
      <a:defRPr sz="2400" kern="1200">
        <a:solidFill>
          <a:schemeClr val="tx1"/>
        </a:solidFill>
        <a:latin typeface="Arial" pitchFamily="-110" charset="0"/>
        <a:ea typeface="ＭＳ Ｐゴシック" pitchFamily="-110" charset="-128"/>
        <a:cs typeface="ＭＳ Ｐゴシック" pitchFamily="-110"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9966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40" d="100"/>
          <a:sy n="40" d="100"/>
        </p:scale>
        <p:origin x="-1376"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08"/>
    </p:cViewPr>
  </p:sorter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074"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075"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2532"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079"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4E065A14-4FA8-1642-AEE2-0D037A03938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ＭＳ Ｐゴシック" pitchFamily="-110" charset="-128"/>
      </a:defRPr>
    </a:lvl1pPr>
    <a:lvl2pPr marL="4572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3593F32E-8CF7-714B-B546-BA24A7EE9FD6}" type="slidenum">
              <a:rPr lang="en-US"/>
              <a:pPr/>
              <a:t>3</a:t>
            </a:fld>
            <a:endParaRPr 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DB8A53-28E2-484D-9DAB-36C95CA530A8}" type="slidenum">
              <a:rPr lang="en-US"/>
              <a:pPr/>
              <a:t>5</a:t>
            </a:fld>
            <a:endParaRPr lang="en-US"/>
          </a:p>
        </p:txBody>
      </p:sp>
      <p:sp>
        <p:nvSpPr>
          <p:cNvPr id="680962" name="Rectangle 2"/>
          <p:cNvSpPr>
            <a:spLocks noGrp="1" noRot="1" noChangeAspect="1" noChangeArrowheads="1" noTextEdit="1"/>
          </p:cNvSpPr>
          <p:nvPr>
            <p:ph type="sldImg"/>
          </p:nvPr>
        </p:nvSpPr>
        <p:spPr>
          <a:ln/>
        </p:spPr>
      </p:sp>
      <p:sp>
        <p:nvSpPr>
          <p:cNvPr id="680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DF3681-90FA-834B-A64C-6D37D67F6DDB}" type="slidenum">
              <a:rPr lang="en-US"/>
              <a:pPr/>
              <a:t>13</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16BA245A-5062-1E4E-B20A-B549BD1EA577}" type="slidenum">
              <a:rPr lang="en-US"/>
              <a:pPr/>
              <a:t>14</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12E2AE17-A3B7-A243-8BB7-62DFC705B6CC}" type="slidenum">
              <a:rPr lang="en-US"/>
              <a:pPr/>
              <a:t>21</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8141B557-168E-1641-9530-DD377205E86E}" type="slidenum">
              <a:rPr lang="en-US"/>
              <a:pPr/>
              <a:t>24</a:t>
            </a:fld>
            <a:endParaRPr lang="en-US"/>
          </a:p>
        </p:txBody>
      </p:sp>
      <p:sp>
        <p:nvSpPr>
          <p:cNvPr id="34819" name="Rectangle 2"/>
          <p:cNvSpPr>
            <a:spLocks noGrp="1" noRot="1" noChangeAspect="1" noChangeArrowheads="1"/>
          </p:cNvSpPr>
          <p:nvPr>
            <p:ph type="sldImg"/>
          </p:nvPr>
        </p:nvSpPr>
        <p:spPr>
          <a:solidFill>
            <a:srgbClr val="FFFFFF"/>
          </a:solidFill>
          <a:ln/>
        </p:spPr>
      </p:sp>
      <p:sp>
        <p:nvSpPr>
          <p:cNvPr id="3482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1031"/>
          <p:cNvSpPr>
            <a:spLocks noGrp="1" noChangeArrowheads="1"/>
          </p:cNvSpPr>
          <p:nvPr>
            <p:ph type="sldNum" sz="quarter" idx="5"/>
          </p:nvPr>
        </p:nvSpPr>
        <p:spPr>
          <a:noFill/>
        </p:spPr>
        <p:txBody>
          <a:bodyPr/>
          <a:lstStyle/>
          <a:p>
            <a:fld id="{4A0E7FC7-12C3-AF49-87D0-6191D6B8C44A}" type="slidenum">
              <a:rPr lang="en-US"/>
              <a:pPr/>
              <a:t>29</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1031"/>
          <p:cNvSpPr>
            <a:spLocks noGrp="1" noChangeArrowheads="1"/>
          </p:cNvSpPr>
          <p:nvPr>
            <p:ph type="sldNum" sz="quarter" idx="5"/>
          </p:nvPr>
        </p:nvSpPr>
        <p:spPr>
          <a:noFill/>
        </p:spPr>
        <p:txBody>
          <a:bodyPr/>
          <a:lstStyle/>
          <a:p>
            <a:fld id="{79ADF7A8-E75A-E342-8AD0-ECCBF115D23E}" type="slidenum">
              <a:rPr lang="en-US"/>
              <a:pPr/>
              <a:t>41</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1031"/>
          <p:cNvSpPr>
            <a:spLocks noGrp="1" noChangeArrowheads="1"/>
          </p:cNvSpPr>
          <p:nvPr>
            <p:ph type="sldNum" sz="quarter" idx="5"/>
          </p:nvPr>
        </p:nvSpPr>
        <p:spPr>
          <a:noFill/>
        </p:spPr>
        <p:txBody>
          <a:bodyPr/>
          <a:lstStyle/>
          <a:p>
            <a:fld id="{3731FF80-3D49-4543-B809-75D48E551D22}" type="slidenum">
              <a:rPr lang="en-US"/>
              <a:pPr/>
              <a:t>45</a:t>
            </a:fld>
            <a:endParaRPr 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09F55CC-0758-F342-9043-519B95D5BAC7}" type="slidenum">
              <a:rPr lang="en-US" smtClean="0"/>
              <a:pPr>
                <a:defRPr/>
              </a:pPr>
              <a:t>‹#›</a:t>
            </a:fld>
            <a:endParaRPr lang="en-US"/>
          </a:p>
        </p:txBody>
      </p:sp>
    </p:spTree>
  </p:cSld>
  <p:clrMapOvr>
    <a:masterClrMapping/>
  </p:clrMapOvr>
  <p:transition>
    <p:dissolv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DE90284-311B-6B45-8863-D5960C062A69}" type="slidenum">
              <a:rPr lang="en-US" smtClean="0"/>
              <a:pPr>
                <a:defRPr/>
              </a:pPr>
              <a:t>‹#›</a:t>
            </a:fld>
            <a:endParaRPr lang="en-US"/>
          </a:p>
        </p:txBody>
      </p:sp>
    </p:spTree>
  </p:cSld>
  <p:clrMapOvr>
    <a:masterClrMapping/>
  </p:clrMapOvr>
  <p:transition>
    <p:dissolv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3F728E5-DCD5-8C46-B53C-7B67906BED06}" type="slidenum">
              <a:rPr lang="en-US" smtClean="0"/>
              <a:pPr>
                <a:defRPr/>
              </a:pPr>
              <a:t>‹#›</a:t>
            </a:fld>
            <a:endParaRPr lang="en-US"/>
          </a:p>
        </p:txBody>
      </p:sp>
    </p:spTree>
  </p:cSld>
  <p:clrMapOvr>
    <a:masterClrMapping/>
  </p:clrMapOvr>
  <p:transition>
    <p:dissolv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8" name="Date Placeholder 4"/>
          <p:cNvSpPr>
            <a:spLocks noGrp="1"/>
          </p:cNvSpPr>
          <p:nvPr>
            <p:ph type="dt" sz="half" idx="16"/>
          </p:nvPr>
        </p:nvSpPr>
        <p:spPr/>
        <p:txBody>
          <a:bodyPr/>
          <a:lstStyle>
            <a:lvl1pPr>
              <a:defRPr/>
            </a:lvl1pPr>
          </a:lstStyle>
          <a:p>
            <a:pPr>
              <a:defRPr/>
            </a:pPr>
            <a:endParaRPr lang="en-US"/>
          </a:p>
        </p:txBody>
      </p:sp>
      <p:sp>
        <p:nvSpPr>
          <p:cNvPr id="9" name="Footer Placeholder 5"/>
          <p:cNvSpPr>
            <a:spLocks noGrp="1"/>
          </p:cNvSpPr>
          <p:nvPr>
            <p:ph type="ftr" sz="quarter" idx="17"/>
          </p:nvPr>
        </p:nvSpPr>
        <p:spPr/>
        <p:txBody>
          <a:bodyPr/>
          <a:lstStyle>
            <a:lvl1pPr>
              <a:defRPr/>
            </a:lvl1pPr>
          </a:lstStyle>
          <a:p>
            <a:pPr>
              <a:defRPr/>
            </a:pPr>
            <a:endParaRPr lang="en-US"/>
          </a:p>
        </p:txBody>
      </p:sp>
      <p:sp>
        <p:nvSpPr>
          <p:cNvPr id="10" name="Slide Number Placeholder 6"/>
          <p:cNvSpPr>
            <a:spLocks noGrp="1"/>
          </p:cNvSpPr>
          <p:nvPr>
            <p:ph type="sldNum" sz="quarter" idx="18"/>
          </p:nvPr>
        </p:nvSpPr>
        <p:spPr/>
        <p:txBody>
          <a:bodyPr/>
          <a:lstStyle>
            <a:lvl1pPr>
              <a:defRPr/>
            </a:lvl1pPr>
          </a:lstStyle>
          <a:p>
            <a:pPr>
              <a:defRPr/>
            </a:pPr>
            <a:fld id="{F96E9C29-2A43-5947-ACBF-B3BAC824C184}"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6"/>
          </p:nvPr>
        </p:nvSpPr>
        <p:spPr/>
        <p:txBody>
          <a:bodyPr/>
          <a:lstStyle>
            <a:lvl1pPr>
              <a:defRPr/>
            </a:lvl1pPr>
          </a:lstStyle>
          <a:p>
            <a:pPr>
              <a:defRPr/>
            </a:pPr>
            <a:endParaRPr lang="en-US"/>
          </a:p>
        </p:txBody>
      </p:sp>
      <p:sp>
        <p:nvSpPr>
          <p:cNvPr id="9" name="Footer Placeholder 5"/>
          <p:cNvSpPr>
            <a:spLocks noGrp="1"/>
          </p:cNvSpPr>
          <p:nvPr>
            <p:ph type="ftr" sz="quarter" idx="17"/>
          </p:nvPr>
        </p:nvSpPr>
        <p:spPr/>
        <p:txBody>
          <a:bodyPr/>
          <a:lstStyle>
            <a:lvl1pPr>
              <a:defRPr/>
            </a:lvl1pPr>
          </a:lstStyle>
          <a:p>
            <a:pPr>
              <a:defRPr/>
            </a:pPr>
            <a:endParaRPr lang="en-US"/>
          </a:p>
        </p:txBody>
      </p:sp>
      <p:sp>
        <p:nvSpPr>
          <p:cNvPr id="10" name="Slide Number Placeholder 6"/>
          <p:cNvSpPr>
            <a:spLocks noGrp="1"/>
          </p:cNvSpPr>
          <p:nvPr>
            <p:ph type="sldNum" sz="quarter" idx="18"/>
          </p:nvPr>
        </p:nvSpPr>
        <p:spPr/>
        <p:txBody>
          <a:bodyPr/>
          <a:lstStyle>
            <a:lvl1pPr>
              <a:defRPr/>
            </a:lvl1pPr>
          </a:lstStyle>
          <a:p>
            <a:pPr>
              <a:defRPr/>
            </a:pPr>
            <a:fld id="{6BFDF71F-842B-8247-A3BF-CDDE0AABF94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596E39A-4245-FC4A-99FD-73DD90E9F084}" type="slidenum">
              <a:rPr lang="en-US" smtClean="0"/>
              <a:pPr>
                <a:defRPr/>
              </a:pPr>
              <a:t>‹#›</a:t>
            </a:fld>
            <a:endParaRPr lang="en-US"/>
          </a:p>
        </p:txBody>
      </p:sp>
    </p:spTree>
  </p:cSld>
  <p:clrMapOvr>
    <a:masterClrMapping/>
  </p:clrMapOvr>
  <p:transition>
    <p:dissolv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109D215-3E0C-B345-9F5D-E642B5E215BA}" type="slidenum">
              <a:rPr lang="en-US" smtClean="0"/>
              <a:pPr>
                <a:defRPr/>
              </a:pPr>
              <a:t>‹#›</a:t>
            </a:fld>
            <a:endParaRPr lang="en-US"/>
          </a:p>
        </p:txBody>
      </p:sp>
    </p:spTree>
  </p:cSld>
  <p:clrMapOvr>
    <a:masterClrMapping/>
  </p:clrMapOvr>
  <p:transition>
    <p:dissolv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FE8729FA-95ED-FD44-9977-EEBB863FB119}" type="slidenum">
              <a:rPr lang="en-US" smtClean="0"/>
              <a:pPr>
                <a:defRPr/>
              </a:pPr>
              <a:t>‹#›</a:t>
            </a:fld>
            <a:endParaRPr lang="en-US"/>
          </a:p>
        </p:txBody>
      </p:sp>
    </p:spTree>
  </p:cSld>
  <p:clrMapOvr>
    <a:masterClrMapping/>
  </p:clrMapOvr>
  <p:transition>
    <p:dissolv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6CCC7A3D-0B25-9A43-986F-56EFFBDBBEB8}" type="slidenum">
              <a:rPr lang="en-US" smtClean="0"/>
              <a:pPr>
                <a:defRPr/>
              </a:pPr>
              <a:t>‹#›</a:t>
            </a:fld>
            <a:endParaRPr lang="en-US"/>
          </a:p>
        </p:txBody>
      </p:sp>
    </p:spTree>
  </p:cSld>
  <p:clrMapOvr>
    <a:masterClrMapping/>
  </p:clrMapOvr>
  <p:transition>
    <p:dissolv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9886848-3FE7-5F4C-BE0F-E6B79213D52E}" type="slidenum">
              <a:rPr lang="en-US" smtClean="0"/>
              <a:pPr>
                <a:defRPr/>
              </a:pPr>
              <a:t>‹#›</a:t>
            </a:fld>
            <a:endParaRPr lang="en-US"/>
          </a:p>
        </p:txBody>
      </p:sp>
    </p:spTree>
  </p:cSld>
  <p:clrMapOvr>
    <a:masterClrMapping/>
  </p:clrMapOvr>
  <p:transition>
    <p:dissolv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1498A452-1A05-3747-BF77-4B07FBC3D149}" type="slidenum">
              <a:rPr lang="en-US" smtClean="0"/>
              <a:pPr>
                <a:defRPr/>
              </a:pPr>
              <a:t>‹#›</a:t>
            </a:fld>
            <a:endParaRPr lang="en-US"/>
          </a:p>
        </p:txBody>
      </p:sp>
    </p:spTree>
  </p:cSld>
  <p:clrMapOvr>
    <a:masterClrMapping/>
  </p:clrMapOvr>
  <p:transition>
    <p:dissolv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0BED97D4-EBBC-764C-8C7E-2A06037FEC6C}" type="slidenum">
              <a:rPr lang="en-US" smtClean="0"/>
              <a:pPr>
                <a:defRPr/>
              </a:pPr>
              <a:t>‹#›</a:t>
            </a:fld>
            <a:endParaRPr lang="en-US"/>
          </a:p>
        </p:txBody>
      </p:sp>
    </p:spTree>
  </p:cSld>
  <p:clrMapOvr>
    <a:masterClrMapping/>
  </p:clrMapOvr>
  <p:transition>
    <p:dissolv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D45A8F7-B298-4E4E-A7C0-769A95806C18}" type="slidenum">
              <a:rPr lang="en-US" smtClean="0"/>
              <a:pPr>
                <a:defRPr/>
              </a:pPr>
              <a:t>‹#›</a:t>
            </a:fld>
            <a:endParaRPr lang="en-US"/>
          </a:p>
        </p:txBody>
      </p:sp>
    </p:spTree>
  </p:cSld>
  <p:clrMapOvr>
    <a:masterClrMapping/>
  </p:clrMapOvr>
  <p:transition>
    <p:dissolv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60305F75-1354-2646-9057-BBD6D5D7D003}"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 id="2147483862" r:id="rId12"/>
    <p:sldLayoutId id="2147483863" r:id="rId13"/>
  </p:sldLayoutIdLst>
  <p:transition>
    <p:dissolve/>
  </p:transition>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voki.com/php/viewmessage/?chsm=f86927b51b5aad7b192b8d3324cde321&amp;mId=282651" TargetMode="External"/><Relationship Id="rId3" Type="http://schemas.openxmlformats.org/officeDocument/2006/relationships/hyperlink" Target="http://www.voki.com/mywebsite.php"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hyperlink" Target="http://b-7bobcats.wikispaces.com/Ocean+Blabbers" TargetMode="External"/><Relationship Id="rId4" Type="http://schemas.openxmlformats.org/officeDocument/2006/relationships/hyperlink" Target="http://blabberize.com/view?id=73272" TargetMode="Externa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3" Type="http://schemas.openxmlformats.org/officeDocument/2006/relationships/hyperlink" Target="http://blabberize.com/" TargetMode="External"/><Relationship Id="rId4" Type="http://schemas.openxmlformats.org/officeDocument/2006/relationships/image" Target="../media/image11.jpeg"/><Relationship Id="rId1" Type="http://schemas.openxmlformats.org/officeDocument/2006/relationships/slideLayout" Target="../slideLayouts/slideLayout7.xml"/><Relationship Id="rId2" Type="http://schemas.openxmlformats.org/officeDocument/2006/relationships/hyperlink" Target="http://docs.google.com/Doc?id=dgqwv5cr_58dk53wcf9"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www.magtoo.com/user.do?method=myAccountList" TargetMode="External"/><Relationship Id="rId3" Type="http://schemas.openxmlformats.org/officeDocument/2006/relationships/image" Target="../media/image1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photopeach.com/album/9euagm" TargetMode="External"/><Relationship Id="rId3" Type="http://schemas.openxmlformats.org/officeDocument/2006/relationships/hyperlink" Target="http://photopeach.com/album/11mweu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animoto.com/play/FK6elEc8ytW1eY9glnpZqw"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2.xml.rels><?xml version="1.0" encoding="UTF-8" standalone="yes"?>
<Relationships xmlns="http://schemas.openxmlformats.org/package/2006/relationships"><Relationship Id="rId1" Type="http://schemas.openxmlformats.org/officeDocument/2006/relationships/video" Target="file://localhost/Users/clong/Desktop/Region%205%20Conf/animoto_video.mp4" TargetMode="External"/><Relationship Id="rId2" Type="http://schemas.openxmlformats.org/officeDocument/2006/relationships/slideLayout" Target="../slideLayouts/slideLayout2.xml"/><Relationship Id="rId3"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hyperlink" Target="http://animoto.com/education" TargetMode="External"/><Relationship Id="rId4" Type="http://schemas.openxmlformats.org/officeDocument/2006/relationships/hyperlink" Target="http://animoto.com/education/case_studies%23watershed" TargetMode="External"/><Relationship Id="rId5" Type="http://schemas.openxmlformats.org/officeDocument/2006/relationships/hyperlink" Target="http://animoto.com/education/case_studies%23buddy" TargetMode="External"/><Relationship Id="rId6" Type="http://schemas.openxmlformats.org/officeDocument/2006/relationships/hyperlink" Target="http://animoto.com/education/case_studies%23functionnotation" TargetMode="External"/><Relationship Id="rId7" Type="http://schemas.openxmlformats.org/officeDocument/2006/relationships/hyperlink" Target="http://animoto.com/play/rW1V9FmSsMGbXUfAjyMqUQ" TargetMode="External"/><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www.picnik.com/app%23/in/start" TargetMode="External"/><Relationship Id="rId3" Type="http://schemas.openxmlformats.org/officeDocument/2006/relationships/hyperlink" Target="http://www.wordle.net/"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onetruemedia.com/shared?p=b88ad4acd4beaf7772b6a0&amp;skin_id=701&amp;utm_source=otm&amp;utm_medium=text_url" TargetMode="External"/><Relationship Id="rId3" Type="http://schemas.openxmlformats.org/officeDocument/2006/relationships/image" Target="../media/image20.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png"/><Relationship Id="rId3"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hyperlink" Target="http://voicethread.com/%23q.b50562.i303124" TargetMode="External"/><Relationship Id="rId4" Type="http://schemas.openxmlformats.org/officeDocument/2006/relationships/hyperlink" Target="http://voicethread.com/%23q.b119840.i624895" TargetMode="External"/><Relationship Id="rId1" Type="http://schemas.openxmlformats.org/officeDocument/2006/relationships/slideLayout" Target="../slideLayouts/slideLayout3.xml"/><Relationship Id="rId2" Type="http://schemas.openxmlformats.org/officeDocument/2006/relationships/hyperlink" Target="https://voicethread.com/%23q.b4622.i36067"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voicethread.com/%23home" TargetMode="External"/><Relationship Id="rId4" Type="http://schemas.openxmlformats.org/officeDocument/2006/relationships/image" Target="../media/image23.jpeg"/><Relationship Id="rId5" Type="http://schemas.openxmlformats.org/officeDocument/2006/relationships/hyperlink" Target="http://docs.google.com/Doc?id=dgqwv5cr_59f4vmh3c2" TargetMode="External"/><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hyperlink" Target="http://b-7bobcats.wikispaces.com/HortonEgg" TargetMode="External"/><Relationship Id="rId4" Type="http://schemas.openxmlformats.org/officeDocument/2006/relationships/hyperlink" Target="http://cclong.edu.glogster.com/dashboard/" TargetMode="External"/><Relationship Id="rId1" Type="http://schemas.openxmlformats.org/officeDocument/2006/relationships/slideLayout" Target="../slideLayouts/slideLayout1.xml"/><Relationship Id="rId2" Type="http://schemas.openxmlformats.org/officeDocument/2006/relationships/image" Target="../media/image24.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www.scrapblog.com/viewer/viewer.aspx?sbid=2503390"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www.mixbook.com/photo-books/all/shapes-around-our-school-4086583" TargetMode="External"/><Relationship Id="rId3" Type="http://schemas.openxmlformats.org/officeDocument/2006/relationships/hyperlink" Target="http://www.mixbook.com/photo-books/education/my-favorite-animal-4186509"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ixbook2.pdf" TargetMode="External"/><Relationship Id="rId3" Type="http://schemas.openxmlformats.org/officeDocument/2006/relationships/hyperlink" Target="http://www.mixbook.com/"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jpeg"/></Relationships>
</file>

<file path=ppt/slides/_rels/slide37.xml.rels><?xml version="1.0" encoding="UTF-8" standalone="yes"?>
<Relationships xmlns="http://schemas.openxmlformats.org/package/2006/relationships"><Relationship Id="rId3" Type="http://schemas.openxmlformats.org/officeDocument/2006/relationships/hyperlink" Target="http://www.makebeliefscomix.com/" TargetMode="External"/><Relationship Id="rId4" Type="http://schemas.openxmlformats.org/officeDocument/2006/relationships/hyperlink" Target="http://www.readwritethink.org/files/resources/interactives/comic/" TargetMode="External"/><Relationship Id="rId5" Type="http://schemas.openxmlformats.org/officeDocument/2006/relationships/hyperlink" Target="http://www.fodey.com/generators/newspaper/snippet.asp" TargetMode="External"/><Relationship Id="rId6" Type="http://schemas.openxmlformats.org/officeDocument/2006/relationships/hyperlink" Target="http://www.garfield.com/fungames/ComicCreator/comiccreator.swf" TargetMode="External"/><Relationship Id="rId1" Type="http://schemas.openxmlformats.org/officeDocument/2006/relationships/slideLayout" Target="../slideLayouts/slideLayout3.xml"/><Relationship Id="rId2" Type="http://schemas.openxmlformats.org/officeDocument/2006/relationships/hyperlink" Target="http://www.superlame.com/"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kerpoof.com/" TargetMode="External"/><Relationship Id="rId3" Type="http://schemas.openxmlformats.org/officeDocument/2006/relationships/image" Target="../media/image2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pewinternet.org/ppf/r/230/report_display.asp"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www.jingproject.com" TargetMode="External"/><Relationship Id="rId4" Type="http://schemas.openxmlformats.org/officeDocument/2006/relationships/hyperlink" Target="http://www.screencast.com/" TargetMode="External"/><Relationship Id="rId5" Type="http://schemas.openxmlformats.org/officeDocument/2006/relationships/image" Target="../media/image29.jpe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math247.pbworks.com/Mathcasts+-+MPS+Students" TargetMode="External"/><Relationship Id="rId3" Type="http://schemas.openxmlformats.org/officeDocument/2006/relationships/hyperlink" Target="http://www.mathtrain.tv/"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jpeg"/><Relationship Id="rId3" Type="http://schemas.openxmlformats.org/officeDocument/2006/relationships/hyperlink" Target="http://community.discoveryeducation.com/"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corinastechspot.wikispaces.com/" TargetMode="External"/><Relationship Id="rId4" Type="http://schemas.openxmlformats.org/officeDocument/2006/relationships/hyperlink" Target="http://twitter.com/cclong" TargetMode="External"/><Relationship Id="rId5" Type="http://schemas.openxmlformats.org/officeDocument/2006/relationships/image" Target="../media/image32.jpe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hyperlink" Target="https://docs.google.com/Doc?id=ddndgbgw_816db99brg8" TargetMode="External"/><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lumberton.k12.tx.us/education/staff/staff.php?sectiondetailid=12252&amp;" TargetMode="External"/><Relationship Id="rId3" Type="http://schemas.openxmlformats.org/officeDocument/2006/relationships/hyperlink" Target="http://www.fotobabble.com/"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810000" y="3657600"/>
            <a:ext cx="3886200" cy="1754327"/>
          </a:xfrm>
          <a:prstGeom prst="rect">
            <a:avLst/>
          </a:prstGeom>
          <a:noFill/>
        </p:spPr>
        <p:txBody>
          <a:bodyPr wrap="square" rtlCol="0">
            <a:spAutoFit/>
          </a:bodyPr>
          <a:lstStyle/>
          <a:p>
            <a:r>
              <a:rPr lang="en-US" sz="3600" b="1" dirty="0" smtClean="0">
                <a:latin typeface="Marker Felt Thin"/>
                <a:cs typeface="Trajan Pro"/>
              </a:rPr>
              <a:t>Free Resources to Reach 21</a:t>
            </a:r>
            <a:r>
              <a:rPr lang="en-US" sz="3600" b="1" baseline="30000" dirty="0" smtClean="0">
                <a:latin typeface="Marker Felt Thin"/>
                <a:cs typeface="Trajan Pro"/>
              </a:rPr>
              <a:t>st</a:t>
            </a:r>
            <a:r>
              <a:rPr lang="en-US" sz="3600" b="1" dirty="0" smtClean="0">
                <a:latin typeface="Marker Felt Thin"/>
                <a:cs typeface="Trajan Pro"/>
              </a:rPr>
              <a:t> Century Students</a:t>
            </a:r>
            <a:endParaRPr lang="en-US" sz="3600" dirty="0">
              <a:latin typeface="Marker Felt Thin"/>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t>Examples</a:t>
            </a:r>
            <a:endParaRPr lang="en-US" sz="6000" dirty="0"/>
          </a:p>
        </p:txBody>
      </p:sp>
      <p:sp>
        <p:nvSpPr>
          <p:cNvPr id="3" name="Subtitle 2"/>
          <p:cNvSpPr>
            <a:spLocks noGrp="1"/>
          </p:cNvSpPr>
          <p:nvPr>
            <p:ph type="subTitle" idx="1"/>
          </p:nvPr>
        </p:nvSpPr>
        <p:spPr/>
        <p:txBody>
          <a:bodyPr>
            <a:normAutofit/>
          </a:bodyPr>
          <a:lstStyle/>
          <a:p>
            <a:r>
              <a:rPr lang="en-US" sz="3200" dirty="0" smtClean="0">
                <a:hlinkClick r:id="rId2"/>
              </a:rPr>
              <a:t>Spanish Assignment</a:t>
            </a:r>
            <a:endParaRPr lang="en-US" sz="3200" dirty="0" smtClean="0"/>
          </a:p>
          <a:p>
            <a:endParaRPr lang="en-US" sz="3200" dirty="0" smtClean="0"/>
          </a:p>
          <a:p>
            <a:r>
              <a:rPr lang="en-US" dirty="0" smtClean="0">
                <a:hlinkClick r:id="rId3"/>
              </a:rPr>
              <a:t>My </a:t>
            </a:r>
            <a:r>
              <a:rPr lang="en-US" dirty="0" err="1" smtClean="0">
                <a:hlinkClick r:id="rId3"/>
              </a:rPr>
              <a:t>Vokis</a:t>
            </a:r>
            <a:endParaRPr lang="en-US" sz="3200" dirty="0" smtClean="0"/>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2"/>
          <p:cNvSpPr/>
          <p:nvPr/>
        </p:nvSpPr>
        <p:spPr>
          <a:xfrm>
            <a:off x="685800" y="533400"/>
            <a:ext cx="7696200" cy="6494084"/>
          </a:xfrm>
          <a:prstGeom prst="rect">
            <a:avLst/>
          </a:prstGeom>
        </p:spPr>
        <p:txBody>
          <a:bodyPr wrap="square">
            <a:spAutoFit/>
          </a:bodyPr>
          <a:lstStyle/>
          <a:p>
            <a:pPr algn="ctr"/>
            <a:r>
              <a:rPr lang="en-US" sz="3600" dirty="0" err="1" smtClean="0"/>
              <a:t>Voki</a:t>
            </a:r>
            <a:r>
              <a:rPr lang="en-US" sz="3600" dirty="0" smtClean="0"/>
              <a:t> Ideas</a:t>
            </a:r>
          </a:p>
          <a:p>
            <a:endParaRPr lang="en-US" sz="2000" dirty="0" smtClean="0"/>
          </a:p>
          <a:p>
            <a:pPr>
              <a:buFont typeface="Wingdings" charset="2"/>
              <a:buChar char="ü"/>
            </a:pPr>
            <a:r>
              <a:rPr lang="en-US" dirty="0" smtClean="0"/>
              <a:t>Create avatars similar in appearance and record a message that tells about themselves.</a:t>
            </a:r>
          </a:p>
          <a:p>
            <a:pPr>
              <a:buFont typeface="Wingdings" charset="2"/>
              <a:buChar char="ü"/>
            </a:pPr>
            <a:r>
              <a:rPr lang="en-US" dirty="0" smtClean="0"/>
              <a:t>Exchange avatars with </a:t>
            </a:r>
            <a:r>
              <a:rPr lang="en-US" dirty="0" err="1" smtClean="0"/>
              <a:t>e</a:t>
            </a:r>
            <a:r>
              <a:rPr lang="en-US" dirty="0" smtClean="0"/>
              <a:t>-pals</a:t>
            </a:r>
          </a:p>
          <a:p>
            <a:pPr>
              <a:buFont typeface="Wingdings" charset="2"/>
              <a:buChar char="ü"/>
            </a:pPr>
            <a:r>
              <a:rPr lang="en-US" dirty="0" smtClean="0"/>
              <a:t>ELL students can use the speaking avatars to practice and listen to their speech. They may use the computerized voice first then record their own voice when they feel more confident. </a:t>
            </a:r>
          </a:p>
          <a:p>
            <a:pPr>
              <a:buFont typeface="Wingdings" charset="2"/>
              <a:buChar char="ü"/>
            </a:pPr>
            <a:r>
              <a:rPr lang="en-US" dirty="0" smtClean="0"/>
              <a:t>Create an avatar that resembles a character from a story, add a setting and give it speech. The speech could be from the story or a point of view from the character on an event.</a:t>
            </a:r>
          </a:p>
          <a:p>
            <a:pPr>
              <a:buFont typeface="Wingdings" charset="2"/>
              <a:buChar char="ü"/>
            </a:pPr>
            <a:r>
              <a:rPr lang="en-US" dirty="0" smtClean="0"/>
              <a:t>Add your own images to </a:t>
            </a:r>
            <a:r>
              <a:rPr lang="en-US" smtClean="0"/>
              <a:t>the background.</a:t>
            </a:r>
          </a:p>
          <a:p>
            <a:endParaRPr lang="en-US" dirty="0" smtClean="0"/>
          </a:p>
          <a:p>
            <a:r>
              <a:rPr lang="en-US" dirty="0" smtClean="0"/>
              <a:t>Source: Helen Otway. January 2008. </a:t>
            </a:r>
          </a:p>
          <a:p>
            <a:pPr>
              <a:buFont typeface="Wingdings" charset="2"/>
              <a:buChar char="ü"/>
            </a:pPr>
            <a:endParaRPr lang="en-US" dirty="0"/>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3"/>
          <a:srcRect/>
          <a:stretch>
            <a:fillRect/>
          </a:stretch>
        </p:blipFill>
        <p:spPr bwMode="auto">
          <a:xfrm>
            <a:off x="-6933" y="0"/>
            <a:ext cx="9294215" cy="6858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Rectangle 2"/>
          <p:cNvSpPr>
            <a:spLocks noGrp="1" noChangeArrowheads="1"/>
          </p:cNvSpPr>
          <p:nvPr>
            <p:ph idx="1"/>
          </p:nvPr>
        </p:nvSpPr>
        <p:spPr/>
        <p:txBody>
          <a:bodyPr/>
          <a:lstStyle/>
          <a:p>
            <a:pPr marL="0" indent="0">
              <a:buFontTx/>
              <a:buNone/>
            </a:pPr>
            <a:endParaRPr lang="en-US" dirty="0" smtClean="0"/>
          </a:p>
          <a:p>
            <a:pPr marL="0" indent="0">
              <a:buFontTx/>
              <a:buNone/>
            </a:pPr>
            <a:r>
              <a:rPr lang="en-US" sz="3200" dirty="0" err="1" smtClean="0">
                <a:latin typeface="Arial"/>
                <a:cs typeface="Arial"/>
              </a:rPr>
              <a:t>Blabberize</a:t>
            </a:r>
            <a:r>
              <a:rPr lang="en-US" sz="3200" dirty="0" smtClean="0">
                <a:latin typeface="Arial"/>
                <a:cs typeface="Arial"/>
              </a:rPr>
              <a:t> helps students to take pride in their work and be motivated to become better speakers and writers.</a:t>
            </a:r>
          </a:p>
          <a:p>
            <a:pPr marL="0" indent="0">
              <a:buFontTx/>
              <a:buNone/>
            </a:pPr>
            <a:r>
              <a:rPr lang="en-US" dirty="0" smtClean="0">
                <a:hlinkClick r:id="rId3"/>
              </a:rPr>
              <a:t>Ocean Blabbers</a:t>
            </a:r>
            <a:endParaRPr lang="en-US" dirty="0" smtClean="0"/>
          </a:p>
          <a:p>
            <a:pPr marL="0" indent="0">
              <a:buFontTx/>
              <a:buNone/>
            </a:pPr>
            <a:r>
              <a:rPr lang="en-US" dirty="0" smtClean="0">
                <a:hlinkClick r:id="rId4"/>
              </a:rPr>
              <a:t>Baby Chick Blabber</a:t>
            </a:r>
            <a:endParaRPr lang="en-US" dirty="0" smtClean="0"/>
          </a:p>
          <a:p>
            <a:pPr lvl="1">
              <a:buNone/>
            </a:pPr>
            <a:endParaRPr lang="en-US" dirty="0" smtClean="0"/>
          </a:p>
          <a:p>
            <a:pPr lvl="1">
              <a:buNone/>
            </a:pPr>
            <a:endParaRPr lang="en-US" dirty="0" smtClean="0"/>
          </a:p>
          <a:p>
            <a:pPr marL="0" indent="0">
              <a:buNone/>
            </a:pPr>
            <a:endParaRPr lang="en-US" dirty="0"/>
          </a:p>
        </p:txBody>
      </p:sp>
      <p:sp>
        <p:nvSpPr>
          <p:cNvPr id="4" name="TextBox 3"/>
          <p:cNvSpPr txBox="1"/>
          <p:nvPr/>
        </p:nvSpPr>
        <p:spPr>
          <a:xfrm>
            <a:off x="3200400" y="838200"/>
            <a:ext cx="2373566" cy="584776"/>
          </a:xfrm>
          <a:prstGeom prst="rect">
            <a:avLst/>
          </a:prstGeom>
          <a:noFill/>
        </p:spPr>
        <p:txBody>
          <a:bodyPr wrap="none" rtlCol="0">
            <a:spAutoFit/>
          </a:bodyPr>
          <a:lstStyle/>
          <a:p>
            <a:r>
              <a:rPr lang="en-US" sz="3200" dirty="0" smtClean="0">
                <a:latin typeface="Arial Black"/>
                <a:cs typeface="Arial Black"/>
              </a:rPr>
              <a:t>Examples</a:t>
            </a:r>
            <a:endParaRPr lang="en-US" sz="3200" dirty="0">
              <a:latin typeface="Arial Black"/>
              <a:cs typeface="Arial Black"/>
            </a:endParaRPr>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1143000" y="2514600"/>
            <a:ext cx="5181600" cy="461665"/>
          </a:xfrm>
          <a:prstGeom prst="rect">
            <a:avLst/>
          </a:prstGeom>
          <a:noFill/>
        </p:spPr>
        <p:txBody>
          <a:bodyPr wrap="square" rtlCol="0">
            <a:spAutoFit/>
          </a:bodyPr>
          <a:lstStyle/>
          <a:p>
            <a:r>
              <a:rPr lang="en-US" dirty="0" smtClean="0">
                <a:hlinkClick r:id="rId2"/>
              </a:rPr>
              <a:t>Step-by-Step Guide</a:t>
            </a:r>
            <a:endParaRPr lang="en-US" dirty="0"/>
          </a:p>
        </p:txBody>
      </p:sp>
      <p:sp>
        <p:nvSpPr>
          <p:cNvPr id="9" name="TextBox 8"/>
          <p:cNvSpPr txBox="1"/>
          <p:nvPr/>
        </p:nvSpPr>
        <p:spPr>
          <a:xfrm>
            <a:off x="1143000" y="4191000"/>
            <a:ext cx="6477000" cy="830997"/>
          </a:xfrm>
          <a:prstGeom prst="rect">
            <a:avLst/>
          </a:prstGeom>
          <a:noFill/>
        </p:spPr>
        <p:txBody>
          <a:bodyPr wrap="square" rtlCol="0">
            <a:spAutoFit/>
          </a:bodyPr>
          <a:lstStyle/>
          <a:p>
            <a:r>
              <a:rPr lang="en-US" dirty="0" smtClean="0">
                <a:hlinkClick r:id="rId3"/>
              </a:rPr>
              <a:t>http://blabberize.com/</a:t>
            </a:r>
            <a:endParaRPr lang="en-US" dirty="0" smtClean="0"/>
          </a:p>
          <a:p>
            <a:endParaRPr lang="en-US" dirty="0"/>
          </a:p>
        </p:txBody>
      </p:sp>
      <p:sp>
        <p:nvSpPr>
          <p:cNvPr id="10" name="TextBox 9"/>
          <p:cNvSpPr txBox="1"/>
          <p:nvPr/>
        </p:nvSpPr>
        <p:spPr>
          <a:xfrm>
            <a:off x="1143000" y="3810000"/>
            <a:ext cx="4343400" cy="461665"/>
          </a:xfrm>
          <a:prstGeom prst="rect">
            <a:avLst/>
          </a:prstGeom>
          <a:noFill/>
        </p:spPr>
        <p:txBody>
          <a:bodyPr wrap="square" rtlCol="0">
            <a:spAutoFit/>
          </a:bodyPr>
          <a:lstStyle/>
          <a:p>
            <a:r>
              <a:rPr lang="en-US" dirty="0" smtClean="0"/>
              <a:t>Sign up for a free account at</a:t>
            </a:r>
            <a:endParaRPr lang="en-US" dirty="0"/>
          </a:p>
        </p:txBody>
      </p:sp>
      <p:pic>
        <p:nvPicPr>
          <p:cNvPr id="12" name="Picture 11" descr="Blabberize.com - Got a picture? Blabberize it!.jpg"/>
          <p:cNvPicPr>
            <a:picLocks noChangeAspect="1"/>
          </p:cNvPicPr>
          <p:nvPr/>
        </p:nvPicPr>
        <p:blipFill>
          <a:blip r:embed="rId4"/>
          <a:stretch>
            <a:fillRect/>
          </a:stretch>
        </p:blipFill>
        <p:spPr>
          <a:xfrm>
            <a:off x="5638800" y="1524000"/>
            <a:ext cx="2895600" cy="3571544"/>
          </a:xfrm>
          <a:prstGeom prst="rect">
            <a:avLst/>
          </a:prstGeom>
        </p:spPr>
      </p:pic>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MagToo</a:t>
            </a:r>
            <a:endParaRPr lang="en-US" dirty="0"/>
          </a:p>
        </p:txBody>
      </p:sp>
      <p:pic>
        <p:nvPicPr>
          <p:cNvPr id="3" name="Picture 2" descr="Arc.jpg"/>
          <p:cNvPicPr>
            <a:picLocks noChangeAspect="1"/>
          </p:cNvPicPr>
          <p:nvPr/>
        </p:nvPicPr>
        <p:blipFill>
          <a:blip r:embed="rId3"/>
          <a:stretch>
            <a:fillRect/>
          </a:stretch>
        </p:blipFill>
        <p:spPr>
          <a:xfrm>
            <a:off x="1295400" y="1752600"/>
            <a:ext cx="6935787" cy="4412163"/>
          </a:xfrm>
          <a:prstGeom prst="rect">
            <a:avLst/>
          </a:prstGeom>
        </p:spPr>
      </p:pic>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ctrTitle"/>
          </p:nvPr>
        </p:nvSpPr>
        <p:spPr>
          <a:xfrm>
            <a:off x="1447800" y="685800"/>
            <a:ext cx="6781800" cy="2904744"/>
          </a:xfrm>
        </p:spPr>
        <p:txBody>
          <a:bodyPr/>
          <a:lstStyle/>
          <a:p>
            <a:r>
              <a:rPr lang="en-US" dirty="0" err="1" smtClean="0"/>
              <a:t>PhotoPeach</a:t>
            </a:r>
            <a:r>
              <a:rPr lang="en-US" dirty="0" smtClean="0"/>
              <a:t> Examples</a:t>
            </a:r>
            <a:endParaRPr lang="en-US" dirty="0"/>
          </a:p>
        </p:txBody>
      </p:sp>
      <p:sp>
        <p:nvSpPr>
          <p:cNvPr id="6" name="Subtitle 5"/>
          <p:cNvSpPr>
            <a:spLocks noGrp="1"/>
          </p:cNvSpPr>
          <p:nvPr>
            <p:ph type="subTitle" idx="1"/>
          </p:nvPr>
        </p:nvSpPr>
        <p:spPr>
          <a:xfrm>
            <a:off x="1447800" y="3352800"/>
            <a:ext cx="6629400" cy="2590800"/>
          </a:xfrm>
        </p:spPr>
        <p:txBody>
          <a:bodyPr>
            <a:normAutofit/>
          </a:bodyPr>
          <a:lstStyle/>
          <a:p>
            <a:r>
              <a:rPr lang="en-US" sz="3200" smtClean="0">
                <a:hlinkClick r:id="rId2"/>
              </a:rPr>
              <a:t>Sharks</a:t>
            </a:r>
            <a:endParaRPr lang="en-US" sz="3200" smtClean="0"/>
          </a:p>
          <a:p>
            <a:endParaRPr lang="en-US" smtClean="0"/>
          </a:p>
          <a:p>
            <a:r>
              <a:rPr lang="en-US" sz="3200" dirty="0" smtClean="0">
                <a:hlinkClick r:id="rId3"/>
              </a:rPr>
              <a:t>National Geographic</a:t>
            </a:r>
            <a:endParaRPr lang="en-US" sz="3200" dirty="0"/>
          </a:p>
        </p:txBody>
      </p:sp>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1676400"/>
            <a:ext cx="8229600" cy="2697162"/>
          </a:xfrm>
        </p:spPr>
        <p:txBody>
          <a:bodyPr>
            <a:normAutofit/>
          </a:bodyPr>
          <a:lstStyle/>
          <a:p>
            <a:r>
              <a:rPr lang="en-US" dirty="0" smtClean="0">
                <a:hlinkClick r:id="rId2"/>
              </a:rPr>
              <a:t>A Little Something to Get Us in the Mood from the Digital </a:t>
            </a:r>
            <a:r>
              <a:rPr lang="en-US" dirty="0" err="1" smtClean="0">
                <a:hlinkClick r:id="rId2"/>
              </a:rPr>
              <a:t>Goonies</a:t>
            </a:r>
            <a:endParaRPr lang="en-US" dirty="0"/>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1066800" y="1371600"/>
            <a:ext cx="7010400" cy="990600"/>
          </a:xfrm>
          <a:prstGeom prst="rect">
            <a:avLst/>
          </a:prstGeom>
          <a:noFill/>
          <a:ln w="9525">
            <a:noFill/>
            <a:miter lim="800000"/>
            <a:headEnd/>
            <a:tailEnd/>
          </a:ln>
        </p:spPr>
        <p:txBody>
          <a:bodyPr>
            <a:prstTxWarp prst="textNoShape">
              <a:avLst/>
            </a:prstTxWarp>
          </a:bodyPr>
          <a:lstStyle/>
          <a:p>
            <a:pPr algn="ctr">
              <a:spcBef>
                <a:spcPct val="20000"/>
              </a:spcBef>
            </a:pPr>
            <a:r>
              <a:rPr lang="en-US" sz="2800" dirty="0" smtClean="0"/>
              <a:t>Turn </a:t>
            </a:r>
            <a:r>
              <a:rPr lang="en-US" sz="2800" dirty="0"/>
              <a:t>your images into a music video!</a:t>
            </a:r>
          </a:p>
        </p:txBody>
      </p:sp>
      <p:pic>
        <p:nvPicPr>
          <p:cNvPr id="31747" name="Picture 3"/>
          <p:cNvPicPr>
            <a:picLocks noChangeAspect="1" noChangeArrowheads="1"/>
          </p:cNvPicPr>
          <p:nvPr/>
        </p:nvPicPr>
        <p:blipFill>
          <a:blip r:embed="rId3"/>
          <a:srcRect/>
          <a:stretch>
            <a:fillRect/>
          </a:stretch>
        </p:blipFill>
        <p:spPr bwMode="auto">
          <a:xfrm>
            <a:off x="914400" y="228600"/>
            <a:ext cx="7620000" cy="1017588"/>
          </a:xfrm>
          <a:prstGeom prst="rect">
            <a:avLst/>
          </a:prstGeom>
          <a:noFill/>
          <a:ln w="9525">
            <a:noFill/>
            <a:miter lim="800000"/>
            <a:headEnd/>
            <a:tailEnd/>
          </a:ln>
        </p:spPr>
      </p:pic>
      <p:pic>
        <p:nvPicPr>
          <p:cNvPr id="31748" name="Picture 4"/>
          <p:cNvPicPr>
            <a:picLocks noChangeAspect="1" noChangeArrowheads="1"/>
          </p:cNvPicPr>
          <p:nvPr/>
        </p:nvPicPr>
        <p:blipFill>
          <a:blip r:embed="rId4"/>
          <a:srcRect/>
          <a:stretch>
            <a:fillRect/>
          </a:stretch>
        </p:blipFill>
        <p:spPr bwMode="auto">
          <a:xfrm>
            <a:off x="0" y="2051691"/>
            <a:ext cx="9144000" cy="4806309"/>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Personal Example Using an </a:t>
            </a:r>
            <a:r>
              <a:rPr lang="en-US" dirty="0" err="1" smtClean="0"/>
              <a:t>Animoto</a:t>
            </a:r>
            <a:r>
              <a:rPr lang="en-US" dirty="0" smtClean="0"/>
              <a:t> Template</a:t>
            </a:r>
            <a:endParaRPr lang="en-US" dirty="0"/>
          </a:p>
        </p:txBody>
      </p:sp>
      <p:pic>
        <p:nvPicPr>
          <p:cNvPr id="4" name="animoto_video.mp4">
            <a:hlinkClick r:id="" action="ppaction://media"/>
          </p:cNvPr>
          <p:cNvPicPr/>
          <p:nvPr>
            <p:ph idx="1"/>
            <a:videoFile r:link="rId1"/>
          </p:nvPr>
        </p:nvPicPr>
        <p:blipFill>
          <a:blip r:embed="rId3"/>
          <a:stretch>
            <a:fillRect/>
          </a:stretch>
        </p:blipFill>
        <p:spPr>
          <a:xfrm>
            <a:off x="1828800" y="2339181"/>
            <a:ext cx="5486400" cy="3048000"/>
          </a:xfrm>
        </p:spPr>
      </p:pic>
    </p:spTree>
  </p:cSld>
  <p:clrMapOvr>
    <a:masterClrMapping/>
  </p:clrMapOvr>
  <p:transition>
    <p:dissolve/>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itle 6"/>
          <p:cNvSpPr>
            <a:spLocks noGrp="1"/>
          </p:cNvSpPr>
          <p:nvPr>
            <p:ph type="title"/>
          </p:nvPr>
        </p:nvSpPr>
        <p:spPr/>
        <p:txBody>
          <a:bodyPr anchor="ctr"/>
          <a:lstStyle/>
          <a:p>
            <a:pPr algn="ctr"/>
            <a:r>
              <a:rPr lang="en-US" sz="4000" b="1" dirty="0" smtClean="0">
                <a:solidFill>
                  <a:schemeClr val="tx1">
                    <a:lumMod val="95000"/>
                    <a:lumOff val="5000"/>
                  </a:schemeClr>
                </a:solidFill>
                <a:ea typeface="Arial Black" pitchFamily="-110" charset="0"/>
                <a:cs typeface="Arial Black" pitchFamily="-110" charset="0"/>
              </a:rPr>
              <a:t> Educational Examples</a:t>
            </a:r>
          </a:p>
        </p:txBody>
      </p:sp>
      <p:sp>
        <p:nvSpPr>
          <p:cNvPr id="33796" name="Text Placeholder 8"/>
          <p:cNvSpPr>
            <a:spLocks noGrp="1"/>
          </p:cNvSpPr>
          <p:nvPr>
            <p:ph sz="half" idx="4294967295"/>
          </p:nvPr>
        </p:nvSpPr>
        <p:spPr>
          <a:xfrm>
            <a:off x="0" y="1676400"/>
            <a:ext cx="7086600" cy="1295400"/>
          </a:xfrm>
        </p:spPr>
        <p:txBody>
          <a:bodyPr>
            <a:normAutofit fontScale="85000" lnSpcReduction="10000"/>
          </a:bodyPr>
          <a:lstStyle/>
          <a:p>
            <a:pPr>
              <a:buNone/>
            </a:pPr>
            <a:r>
              <a:rPr lang="en-US" sz="3200" dirty="0" smtClean="0">
                <a:latin typeface="Arial"/>
                <a:cs typeface="Arial"/>
              </a:rPr>
              <a:t>     For movies that are over 30 seconds, you need to apply for a free educator account at  </a:t>
            </a:r>
            <a:r>
              <a:rPr lang="en-US" sz="3200" dirty="0" smtClean="0">
                <a:latin typeface="Arial"/>
                <a:cs typeface="Arial"/>
                <a:hlinkClick r:id="rId3"/>
              </a:rPr>
              <a:t>http://animoto.com/education</a:t>
            </a:r>
            <a:endParaRPr lang="en-US" sz="3200" dirty="0" smtClean="0">
              <a:latin typeface="Arial"/>
              <a:cs typeface="Arial"/>
            </a:endParaRPr>
          </a:p>
          <a:p>
            <a:pPr>
              <a:buNone/>
            </a:pPr>
            <a:endParaRPr lang="en-US" sz="3200" dirty="0" smtClean="0"/>
          </a:p>
          <a:p>
            <a:endParaRPr lang="en-US" sz="2400" dirty="0" smtClean="0"/>
          </a:p>
          <a:p>
            <a:endParaRPr lang="en-US" sz="2400" dirty="0" smtClean="0"/>
          </a:p>
        </p:txBody>
      </p:sp>
      <p:sp>
        <p:nvSpPr>
          <p:cNvPr id="10" name="Rectangle 9"/>
          <p:cNvSpPr/>
          <p:nvPr/>
        </p:nvSpPr>
        <p:spPr>
          <a:xfrm>
            <a:off x="1676400" y="3276600"/>
            <a:ext cx="6629400" cy="3785652"/>
          </a:xfrm>
          <a:prstGeom prst="rect">
            <a:avLst/>
          </a:prstGeom>
        </p:spPr>
        <p:txBody>
          <a:bodyPr wrap="square">
            <a:spAutoFit/>
          </a:bodyPr>
          <a:lstStyle/>
          <a:p>
            <a:endParaRPr lang="en-US" dirty="0" smtClean="0">
              <a:hlinkClick r:id="rId4"/>
            </a:endParaRPr>
          </a:p>
          <a:p>
            <a:endParaRPr lang="en-US" dirty="0" smtClean="0">
              <a:hlinkClick r:id="rId5"/>
            </a:endParaRPr>
          </a:p>
          <a:p>
            <a:r>
              <a:rPr lang="en-US" dirty="0" smtClean="0">
                <a:hlinkClick r:id="rId5"/>
              </a:rPr>
              <a:t>Be a Buddy and Not a Bully</a:t>
            </a:r>
            <a:endParaRPr lang="en-US" dirty="0" smtClean="0"/>
          </a:p>
          <a:p>
            <a:endParaRPr lang="en-US" dirty="0" smtClean="0"/>
          </a:p>
          <a:p>
            <a:r>
              <a:rPr lang="en-US" dirty="0" smtClean="0">
                <a:hlinkClick r:id="rId6"/>
              </a:rPr>
              <a:t>Functions</a:t>
            </a:r>
            <a:endParaRPr lang="en-US" dirty="0" smtClean="0"/>
          </a:p>
          <a:p>
            <a:endParaRPr lang="en-US" dirty="0" smtClean="0"/>
          </a:p>
          <a:p>
            <a:r>
              <a:rPr lang="en-US" dirty="0" smtClean="0">
                <a:hlinkClick r:id="rId7"/>
              </a:rPr>
              <a:t>Flat Stanley Animoto</a:t>
            </a:r>
            <a:endParaRPr lang="en-US" dirty="0" smtClean="0"/>
          </a:p>
          <a:p>
            <a:endParaRPr lang="en-US" dirty="0" smtClean="0"/>
          </a:p>
          <a:p>
            <a:endParaRPr lang="en-US" dirty="0" smtClean="0"/>
          </a:p>
          <a:p>
            <a:endParaRPr lang="en-US" dirty="0"/>
          </a:p>
        </p:txBody>
      </p:sp>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a:off x="533400" y="685800"/>
            <a:ext cx="8229600" cy="6555642"/>
          </a:xfrm>
          <a:prstGeom prst="rect">
            <a:avLst/>
          </a:prstGeom>
        </p:spPr>
        <p:txBody>
          <a:bodyPr wrap="square">
            <a:spAutoFit/>
          </a:bodyPr>
          <a:lstStyle/>
          <a:p>
            <a:pPr algn="ctr"/>
            <a:r>
              <a:rPr lang="en-US" sz="3600" dirty="0" smtClean="0"/>
              <a:t>Ideas</a:t>
            </a:r>
          </a:p>
          <a:p>
            <a:endParaRPr lang="en-US" sz="2000" dirty="0" smtClean="0"/>
          </a:p>
          <a:p>
            <a:pPr>
              <a:buFont typeface="Arial"/>
              <a:buChar char="•"/>
            </a:pPr>
            <a:r>
              <a:rPr lang="en-US" sz="2800" dirty="0" smtClean="0"/>
              <a:t>Annotate on slides by saving PowerPoint slides as </a:t>
            </a:r>
            <a:r>
              <a:rPr lang="en-US" sz="2800" dirty="0" err="1" smtClean="0"/>
              <a:t>jpgs</a:t>
            </a:r>
            <a:r>
              <a:rPr lang="en-US" sz="2800" dirty="0" smtClean="0"/>
              <a:t>, use </a:t>
            </a:r>
            <a:r>
              <a:rPr lang="en-US" sz="2800" dirty="0" smtClean="0">
                <a:hlinkClick r:id="rId2"/>
              </a:rPr>
              <a:t>Picnik</a:t>
            </a:r>
            <a:r>
              <a:rPr lang="en-US" sz="2800" dirty="0" smtClean="0"/>
              <a:t> , Jing , or </a:t>
            </a:r>
            <a:r>
              <a:rPr lang="en-US" sz="2800" dirty="0" err="1" smtClean="0"/>
              <a:t>Scrapblog</a:t>
            </a:r>
            <a:r>
              <a:rPr lang="en-US" sz="2800" dirty="0" smtClean="0"/>
              <a:t> to add text to your images. </a:t>
            </a:r>
          </a:p>
          <a:p>
            <a:endParaRPr lang="en-US" sz="2800" dirty="0" smtClean="0"/>
          </a:p>
          <a:p>
            <a:pPr>
              <a:buFont typeface="Arial"/>
              <a:buChar char="•"/>
            </a:pPr>
            <a:r>
              <a:rPr lang="en-US" sz="2800" dirty="0" smtClean="0"/>
              <a:t> Create shows to introduce complex skills. </a:t>
            </a:r>
          </a:p>
          <a:p>
            <a:endParaRPr lang="en-US" sz="2800" dirty="0" smtClean="0"/>
          </a:p>
          <a:p>
            <a:pPr>
              <a:buFont typeface="Arial"/>
              <a:buChar char="•"/>
            </a:pPr>
            <a:r>
              <a:rPr lang="en-US" sz="2800" dirty="0" smtClean="0"/>
              <a:t>Let students create book trailers.</a:t>
            </a:r>
          </a:p>
          <a:p>
            <a:endParaRPr lang="en-US" sz="2800" dirty="0" smtClean="0"/>
          </a:p>
          <a:p>
            <a:pPr>
              <a:buFont typeface="Arial"/>
              <a:buChar char="•"/>
            </a:pPr>
            <a:r>
              <a:rPr lang="en-US" sz="2800" dirty="0" smtClean="0"/>
              <a:t>Add </a:t>
            </a:r>
            <a:r>
              <a:rPr lang="en-US" sz="2800" dirty="0" smtClean="0">
                <a:hlinkClick r:id="rId3"/>
              </a:rPr>
              <a:t>Wordles</a:t>
            </a:r>
            <a:r>
              <a:rPr lang="en-US" sz="2800" dirty="0" smtClean="0"/>
              <a:t> to your shows.</a:t>
            </a:r>
          </a:p>
          <a:p>
            <a:pPr>
              <a:buFont typeface="Arial"/>
              <a:buChar char="•"/>
            </a:pPr>
            <a:endParaRPr lang="en-US" sz="2800" dirty="0" smtClean="0"/>
          </a:p>
          <a:p>
            <a:pPr>
              <a:buFont typeface="Arial"/>
              <a:buChar char="•"/>
            </a:pPr>
            <a:r>
              <a:rPr lang="en-US" sz="2800" dirty="0" smtClean="0"/>
              <a:t>Add Discovery Streaming (medium) images</a:t>
            </a:r>
          </a:p>
          <a:p>
            <a:endParaRPr lang="en-US" sz="2800" dirty="0" smtClean="0"/>
          </a:p>
          <a:p>
            <a:endParaRPr lang="en-US" sz="2800" dirty="0" smtClean="0"/>
          </a:p>
        </p:txBody>
      </p:sp>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hlinkClick r:id="rId2"/>
              </a:rPr>
              <a:t>One True Media</a:t>
            </a:r>
            <a:endParaRPr lang="en-US" dirty="0"/>
          </a:p>
        </p:txBody>
      </p:sp>
      <p:pic>
        <p:nvPicPr>
          <p:cNvPr id="8" name="Content Placeholder 7" descr="One True Media - slideshows, free photo sharing, facebook video, slide shows, Facebook slideshows, Facebook codes, free video sharing, video montages..jpg"/>
          <p:cNvPicPr>
            <a:picLocks noGrp="1" noChangeAspect="1"/>
          </p:cNvPicPr>
          <p:nvPr>
            <p:ph idx="1"/>
          </p:nvPr>
        </p:nvPicPr>
        <p:blipFill>
          <a:blip r:embed="rId3"/>
          <a:srcRect t="-12359" b="-12359"/>
          <a:stretch>
            <a:fillRect/>
          </a:stretch>
        </p:blipFill>
        <p:spPr/>
      </p:pic>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3"/>
          <p:cNvSpPr>
            <a:spLocks noGrp="1" noChangeArrowheads="1"/>
          </p:cNvSpPr>
          <p:nvPr>
            <p:ph type="body" sz="half" idx="4294967295"/>
          </p:nvPr>
        </p:nvSpPr>
        <p:spPr>
          <a:xfrm>
            <a:off x="0" y="1828800"/>
            <a:ext cx="3429000" cy="4572000"/>
          </a:xfrm>
        </p:spPr>
        <p:txBody>
          <a:bodyPr>
            <a:normAutofit fontScale="77500" lnSpcReduction="20000"/>
          </a:bodyPr>
          <a:lstStyle/>
          <a:p>
            <a:pPr marL="0" indent="0">
              <a:lnSpc>
                <a:spcPct val="110000"/>
              </a:lnSpc>
              <a:buNone/>
            </a:pPr>
            <a:r>
              <a:rPr lang="en-US" dirty="0" smtClean="0">
                <a:latin typeface="Arial"/>
                <a:cs typeface="Arial"/>
              </a:rPr>
              <a:t>Holds any type of media (images, documents, and videos)</a:t>
            </a:r>
          </a:p>
          <a:p>
            <a:pPr marL="0" indent="0">
              <a:lnSpc>
                <a:spcPct val="110000"/>
              </a:lnSpc>
              <a:buNone/>
            </a:pPr>
            <a:r>
              <a:rPr lang="en-US" dirty="0" smtClean="0">
                <a:latin typeface="Arial"/>
                <a:cs typeface="Arial"/>
              </a:rPr>
              <a:t>Comment 5 different ways - voice (with a </a:t>
            </a:r>
            <a:r>
              <a:rPr lang="en-US" dirty="0" err="1" smtClean="0">
                <a:latin typeface="Arial"/>
                <a:cs typeface="Arial"/>
              </a:rPr>
              <a:t>mic</a:t>
            </a:r>
            <a:r>
              <a:rPr lang="en-US" dirty="0" smtClean="0">
                <a:latin typeface="Arial"/>
                <a:cs typeface="Arial"/>
              </a:rPr>
              <a:t> or phone), text, audio file, or video (with a webcam) </a:t>
            </a:r>
          </a:p>
          <a:p>
            <a:pPr marL="0" indent="0">
              <a:lnSpc>
                <a:spcPct val="110000"/>
              </a:lnSpc>
              <a:buNone/>
            </a:pPr>
            <a:r>
              <a:rPr lang="en-US" dirty="0" smtClean="0">
                <a:latin typeface="Arial"/>
                <a:cs typeface="Arial"/>
              </a:rPr>
              <a:t>Share </a:t>
            </a:r>
            <a:r>
              <a:rPr lang="en-US" dirty="0" smtClean="0"/>
              <a:t/>
            </a:r>
            <a:br>
              <a:rPr lang="en-US" dirty="0" smtClean="0"/>
            </a:br>
            <a:r>
              <a:rPr lang="en-US" dirty="0" smtClean="0"/>
              <a:t/>
            </a:r>
            <a:br>
              <a:rPr lang="en-US" dirty="0" smtClean="0"/>
            </a:br>
            <a:endParaRPr lang="en-US" dirty="0" smtClean="0"/>
          </a:p>
        </p:txBody>
      </p:sp>
      <p:pic>
        <p:nvPicPr>
          <p:cNvPr id="35843" name="Picture 4"/>
          <p:cNvPicPr>
            <a:picLocks noChangeAspect="1" noChangeArrowheads="1"/>
          </p:cNvPicPr>
          <p:nvPr/>
        </p:nvPicPr>
        <p:blipFill>
          <a:blip r:embed="rId2"/>
          <a:srcRect/>
          <a:stretch>
            <a:fillRect/>
          </a:stretch>
        </p:blipFill>
        <p:spPr bwMode="auto">
          <a:xfrm>
            <a:off x="228600" y="228600"/>
            <a:ext cx="8666163" cy="790575"/>
          </a:xfrm>
          <a:prstGeom prst="rect">
            <a:avLst/>
          </a:prstGeom>
          <a:noFill/>
          <a:ln w="9525">
            <a:noFill/>
            <a:miter lim="800000"/>
            <a:headEnd/>
            <a:tailEnd/>
          </a:ln>
        </p:spPr>
      </p:pic>
      <p:pic>
        <p:nvPicPr>
          <p:cNvPr id="6" name="Picture 6"/>
          <p:cNvPicPr>
            <a:picLocks noChangeAspect="1" noChangeArrowheads="1"/>
          </p:cNvPicPr>
          <p:nvPr/>
        </p:nvPicPr>
        <p:blipFill>
          <a:blip r:embed="rId3"/>
          <a:srcRect/>
          <a:stretch>
            <a:fillRect/>
          </a:stretch>
        </p:blipFill>
        <p:spPr bwMode="auto">
          <a:xfrm>
            <a:off x="3581400" y="1524000"/>
            <a:ext cx="5335981" cy="4322763"/>
          </a:xfrm>
          <a:prstGeom prst="rect">
            <a:avLst/>
          </a:prstGeom>
          <a:noFill/>
        </p:spPr>
      </p:pic>
    </p:spTree>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Title 3"/>
          <p:cNvSpPr>
            <a:spLocks noGrp="1"/>
          </p:cNvSpPr>
          <p:nvPr>
            <p:ph type="title"/>
          </p:nvPr>
        </p:nvSpPr>
        <p:spPr>
          <a:xfrm>
            <a:off x="457200" y="1371600"/>
            <a:ext cx="7772400" cy="1362075"/>
          </a:xfrm>
        </p:spPr>
        <p:txBody>
          <a:bodyPr/>
          <a:lstStyle/>
          <a:p>
            <a:r>
              <a:rPr lang="en-US" dirty="0" err="1" smtClean="0">
                <a:ea typeface="ＭＳ Ｐゴシック" pitchFamily="-110" charset="-128"/>
                <a:cs typeface="ＭＳ Ｐゴシック" pitchFamily="-110" charset="-128"/>
              </a:rPr>
              <a:t>Voicethread</a:t>
            </a:r>
            <a:r>
              <a:rPr lang="en-US" dirty="0" smtClean="0">
                <a:ea typeface="ＭＳ Ｐゴシック" pitchFamily="-110" charset="-128"/>
                <a:cs typeface="ＭＳ Ｐゴシック" pitchFamily="-110" charset="-128"/>
              </a:rPr>
              <a:t> Examples</a:t>
            </a:r>
          </a:p>
        </p:txBody>
      </p:sp>
      <p:sp>
        <p:nvSpPr>
          <p:cNvPr id="5" name="Text Placeholder 4"/>
          <p:cNvSpPr>
            <a:spLocks noGrp="1"/>
          </p:cNvSpPr>
          <p:nvPr>
            <p:ph type="body" idx="1"/>
          </p:nvPr>
        </p:nvSpPr>
        <p:spPr>
          <a:xfrm>
            <a:off x="457200" y="3557588"/>
            <a:ext cx="7772400" cy="2309812"/>
          </a:xfrm>
        </p:spPr>
        <p:txBody>
          <a:bodyPr>
            <a:normAutofit/>
          </a:bodyPr>
          <a:lstStyle/>
          <a:p>
            <a:pPr fontAlgn="auto">
              <a:spcAft>
                <a:spcPts val="0"/>
              </a:spcAft>
              <a:defRPr/>
            </a:pPr>
            <a:r>
              <a:rPr lang="en-US" dirty="0" smtClean="0">
                <a:hlinkClick r:id="rId2"/>
              </a:rPr>
              <a:t>https://voicethread.com/#q.b4622.i36067</a:t>
            </a:r>
            <a:endParaRPr lang="en-US" dirty="0" smtClean="0"/>
          </a:p>
          <a:p>
            <a:pPr fontAlgn="auto">
              <a:spcAft>
                <a:spcPts val="0"/>
              </a:spcAft>
              <a:defRPr/>
            </a:pPr>
            <a:endParaRPr lang="en-US" dirty="0" smtClean="0"/>
          </a:p>
          <a:p>
            <a:pPr fontAlgn="auto">
              <a:spcAft>
                <a:spcPts val="0"/>
              </a:spcAft>
              <a:defRPr/>
            </a:pPr>
            <a:r>
              <a:rPr lang="en-US" dirty="0" smtClean="0">
                <a:hlinkClick r:id="rId3"/>
              </a:rPr>
              <a:t>http://voicethread.com/#q.b50562.i303124</a:t>
            </a:r>
            <a:endParaRPr lang="en-US" dirty="0" smtClean="0"/>
          </a:p>
          <a:p>
            <a:pPr fontAlgn="auto">
              <a:spcAft>
                <a:spcPts val="0"/>
              </a:spcAft>
              <a:defRPr/>
            </a:pPr>
            <a:endParaRPr lang="en-US" dirty="0" smtClean="0"/>
          </a:p>
          <a:p>
            <a:pPr fontAlgn="auto">
              <a:spcAft>
                <a:spcPts val="0"/>
              </a:spcAft>
              <a:defRPr/>
            </a:pPr>
            <a:r>
              <a:rPr lang="en-US" dirty="0" smtClean="0">
                <a:hlinkClick r:id="rId4"/>
              </a:rPr>
              <a:t>http://voicethread.com/#q.b119840.i624895</a:t>
            </a:r>
            <a:endParaRPr lang="en-US" dirty="0" smtClean="0"/>
          </a:p>
          <a:p>
            <a:pPr fontAlgn="auto">
              <a:spcAft>
                <a:spcPts val="0"/>
              </a:spcAft>
              <a:defRPr/>
            </a:pPr>
            <a:endParaRPr lang="en-US" dirty="0" smtClean="0"/>
          </a:p>
          <a:p>
            <a:pPr fontAlgn="auto">
              <a:spcAft>
                <a:spcPts val="0"/>
              </a:spcAft>
              <a:defRPr/>
            </a:pPr>
            <a:endParaRPr lang="en-US" dirty="0" smtClean="0"/>
          </a:p>
          <a:p>
            <a:pPr fontAlgn="auto">
              <a:spcAft>
                <a:spcPts val="0"/>
              </a:spcAft>
              <a:defRPr/>
            </a:pPr>
            <a:endParaRPr lang="en-US" dirty="0" smtClean="0"/>
          </a:p>
          <a:p>
            <a:pPr fontAlgn="auto">
              <a:spcAft>
                <a:spcPts val="0"/>
              </a:spcAft>
              <a:defRPr/>
            </a:pPr>
            <a:endParaRPr lang="en-US" dirty="0"/>
          </a:p>
        </p:txBody>
      </p:sp>
    </p:spTree>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fontScale="90000"/>
          </a:bodyPr>
          <a:lstStyle/>
          <a:p>
            <a:r>
              <a:rPr lang="en-US" sz="4000" dirty="0" smtClean="0">
                <a:ea typeface="ＭＳ Ｐゴシック" pitchFamily="-110" charset="-128"/>
                <a:cs typeface="ＭＳ Ｐゴシック" pitchFamily="-110" charset="-128"/>
                <a:hlinkClick r:id="rId3"/>
              </a:rPr>
              <a:t>Voicethread </a:t>
            </a:r>
            <a:r>
              <a:rPr lang="en-US" sz="3600" dirty="0" smtClean="0">
                <a:ea typeface="ＭＳ Ｐゴシック" pitchFamily="-110" charset="-128"/>
                <a:cs typeface="ＭＳ Ｐゴシック" pitchFamily="-110" charset="-128"/>
                <a:hlinkClick r:id="rId3"/>
              </a:rPr>
              <a:t/>
            </a:r>
            <a:br>
              <a:rPr lang="en-US" sz="3600" dirty="0" smtClean="0">
                <a:ea typeface="ＭＳ Ｐゴシック" pitchFamily="-110" charset="-128"/>
                <a:cs typeface="ＭＳ Ｐゴシック" pitchFamily="-110" charset="-128"/>
                <a:hlinkClick r:id="rId3"/>
              </a:rPr>
            </a:br>
            <a:r>
              <a:rPr lang="en-US" sz="3600" dirty="0" smtClean="0">
                <a:ea typeface="ＭＳ Ｐゴシック" pitchFamily="-110" charset="-128"/>
                <a:cs typeface="ＭＳ Ｐゴシック" pitchFamily="-110" charset="-128"/>
                <a:hlinkClick r:id="rId3"/>
              </a:rPr>
              <a:t/>
            </a:r>
            <a:br>
              <a:rPr lang="en-US" sz="3600" dirty="0" smtClean="0">
                <a:ea typeface="ＭＳ Ｐゴシック" pitchFamily="-110" charset="-128"/>
                <a:cs typeface="ＭＳ Ｐゴシック" pitchFamily="-110" charset="-128"/>
                <a:hlinkClick r:id="rId3"/>
              </a:rPr>
            </a:br>
            <a:r>
              <a:rPr lang="en-US" sz="6000" dirty="0" smtClean="0">
                <a:ea typeface="ＭＳ Ｐゴシック" pitchFamily="-110" charset="-128"/>
                <a:cs typeface="ＭＳ Ｐゴシック" pitchFamily="-110" charset="-128"/>
                <a:hlinkClick r:id="rId3"/>
              </a:rPr>
              <a:t/>
            </a:r>
            <a:br>
              <a:rPr lang="en-US" sz="6000" dirty="0" smtClean="0">
                <a:ea typeface="ＭＳ Ｐゴシック" pitchFamily="-110" charset="-128"/>
                <a:cs typeface="ＭＳ Ｐゴシック" pitchFamily="-110" charset="-128"/>
                <a:hlinkClick r:id="rId3"/>
              </a:rPr>
            </a:br>
            <a:endParaRPr lang="en-US" sz="6000" dirty="0" smtClean="0">
              <a:ea typeface="ＭＳ Ｐゴシック" pitchFamily="-110" charset="-128"/>
              <a:cs typeface="ＭＳ Ｐゴシック" pitchFamily="-110" charset="-128"/>
            </a:endParaRPr>
          </a:p>
        </p:txBody>
      </p:sp>
      <p:pic>
        <p:nvPicPr>
          <p:cNvPr id="9" name="Picture Placeholder 8" descr="VoiceThread - Group conversations around images, documents, and videos-1.jpg"/>
          <p:cNvPicPr>
            <a:picLocks noGrp="1" noChangeAspect="1"/>
          </p:cNvPicPr>
          <p:nvPr>
            <p:ph type="pic" sz="quarter" idx="15"/>
          </p:nvPr>
        </p:nvPicPr>
        <p:blipFill>
          <a:blip r:embed="rId4"/>
          <a:srcRect t="-20737" b="-20737"/>
          <a:stretch>
            <a:fillRect/>
          </a:stretch>
        </p:blipFill>
        <p:spPr/>
      </p:pic>
      <p:sp>
        <p:nvSpPr>
          <p:cNvPr id="6" name="TextBox 5"/>
          <p:cNvSpPr txBox="1"/>
          <p:nvPr/>
        </p:nvSpPr>
        <p:spPr>
          <a:xfrm>
            <a:off x="2286000" y="4343400"/>
            <a:ext cx="6858000" cy="646331"/>
          </a:xfrm>
          <a:prstGeom prst="rect">
            <a:avLst/>
          </a:prstGeom>
          <a:noFill/>
        </p:spPr>
        <p:txBody>
          <a:bodyPr wrap="square" rtlCol="0">
            <a:spAutoFit/>
          </a:bodyPr>
          <a:lstStyle/>
          <a:p>
            <a:r>
              <a:rPr lang="en-US" sz="3600" dirty="0" smtClean="0">
                <a:hlinkClick r:id="rId5"/>
              </a:rPr>
              <a:t>Step-by-Step Guide</a:t>
            </a:r>
            <a:endParaRPr lang="en-US" sz="3600"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28600" y="1219200"/>
            <a:ext cx="6781800" cy="584776"/>
          </a:xfrm>
          <a:prstGeom prst="rect">
            <a:avLst/>
          </a:prstGeom>
          <a:noFill/>
        </p:spPr>
        <p:txBody>
          <a:bodyPr wrap="square" rtlCol="0">
            <a:spAutoFit/>
          </a:bodyPr>
          <a:lstStyle/>
          <a:p>
            <a:r>
              <a:rPr lang="en-US" sz="3200" dirty="0" smtClean="0"/>
              <a:t>Essential Question for This Session:</a:t>
            </a:r>
            <a:endParaRPr lang="en-US" sz="3200" dirty="0"/>
          </a:p>
        </p:txBody>
      </p:sp>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685800" y="1"/>
            <a:ext cx="7772400" cy="1066800"/>
          </a:xfrm>
        </p:spPr>
        <p:txBody>
          <a:bodyPr>
            <a:normAutofit/>
          </a:bodyPr>
          <a:lstStyle/>
          <a:p>
            <a:r>
              <a:rPr lang="en-US" sz="3600" dirty="0" err="1" smtClean="0">
                <a:hlinkClick r:id="rId3"/>
              </a:rPr>
              <a:t>Glogster</a:t>
            </a:r>
            <a:r>
              <a:rPr lang="en-US" sz="3600" dirty="0" smtClean="0">
                <a:hlinkClick r:id="rId3"/>
              </a:rPr>
              <a:t> </a:t>
            </a:r>
            <a:r>
              <a:rPr lang="en-US" sz="3600" dirty="0" err="1" smtClean="0">
                <a:hlinkClick r:id="rId3"/>
              </a:rPr>
              <a:t>Edu</a:t>
            </a:r>
            <a:endParaRPr lang="en-US" sz="3600" dirty="0"/>
          </a:p>
        </p:txBody>
      </p:sp>
      <p:sp>
        <p:nvSpPr>
          <p:cNvPr id="3" name="TextBox 2"/>
          <p:cNvSpPr txBox="1"/>
          <p:nvPr/>
        </p:nvSpPr>
        <p:spPr>
          <a:xfrm>
            <a:off x="6324600" y="6096000"/>
            <a:ext cx="2590800" cy="461665"/>
          </a:xfrm>
          <a:prstGeom prst="rect">
            <a:avLst/>
          </a:prstGeom>
          <a:noFill/>
        </p:spPr>
        <p:txBody>
          <a:bodyPr wrap="square" rtlCol="0">
            <a:spAutoFit/>
          </a:bodyPr>
          <a:lstStyle/>
          <a:p>
            <a:r>
              <a:rPr lang="en-US" dirty="0" smtClean="0">
                <a:hlinkClick r:id="rId4"/>
              </a:rPr>
              <a:t>My </a:t>
            </a:r>
            <a:r>
              <a:rPr lang="en-US" dirty="0" err="1" smtClean="0">
                <a:hlinkClick r:id="rId4"/>
              </a:rPr>
              <a:t>Glogs</a:t>
            </a:r>
            <a:endParaRPr lang="en-US" dirty="0"/>
          </a:p>
        </p:txBody>
      </p:sp>
    </p:spTree>
  </p:cSld>
  <p:clrMapOvr>
    <a:masterClrMapping/>
  </p:clrMapOvr>
  <p:transition>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endParaRPr lang="en-US" dirty="0" smtClean="0">
              <a:latin typeface="Arial Black" pitchFamily="-110" charset="0"/>
              <a:ea typeface="Arial Black" pitchFamily="-110" charset="0"/>
              <a:cs typeface="Arial Black" pitchFamily="-110" charset="0"/>
            </a:endParaRPr>
          </a:p>
        </p:txBody>
      </p:sp>
      <p:pic>
        <p:nvPicPr>
          <p:cNvPr id="39939" name="Picture 2" descr="Arc.jpg"/>
          <p:cNvPicPr>
            <a:picLocks noChangeAspect="1"/>
          </p:cNvPicPr>
          <p:nvPr/>
        </p:nvPicPr>
        <p:blipFill>
          <a:blip r:embed="rId2"/>
          <a:srcRect/>
          <a:stretch>
            <a:fillRect/>
          </a:stretch>
        </p:blipFill>
        <p:spPr bwMode="auto">
          <a:xfrm>
            <a:off x="0" y="0"/>
            <a:ext cx="9219152" cy="6858001"/>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dirty="0" smtClean="0">
                <a:latin typeface="Arial Black" pitchFamily="-110" charset="0"/>
                <a:ea typeface="Arial Black" pitchFamily="-110" charset="0"/>
                <a:cs typeface="Arial Black" pitchFamily="-110" charset="0"/>
                <a:hlinkClick r:id="rId2"/>
              </a:rPr>
              <a:t>ScrapBlog Example</a:t>
            </a:r>
            <a:endParaRPr lang="en-US" dirty="0" smtClean="0">
              <a:latin typeface="Arial Black" pitchFamily="-110" charset="0"/>
              <a:ea typeface="Arial Black" pitchFamily="-110" charset="0"/>
              <a:cs typeface="Arial Black" pitchFamily="-110" charset="0"/>
            </a:endParaRPr>
          </a:p>
        </p:txBody>
      </p:sp>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Title 1"/>
          <p:cNvSpPr>
            <a:spLocks noGrp="1"/>
          </p:cNvSpPr>
          <p:nvPr>
            <p:ph type="title"/>
          </p:nvPr>
        </p:nvSpPr>
        <p:spPr>
          <a:xfrm>
            <a:off x="914400" y="457200"/>
            <a:ext cx="7313613" cy="1477963"/>
          </a:xfrm>
        </p:spPr>
        <p:txBody>
          <a:bodyPr>
            <a:normAutofit fontScale="90000"/>
          </a:bodyPr>
          <a:lstStyle/>
          <a:p>
            <a:r>
              <a:rPr lang="en-US" dirty="0" smtClean="0"/>
              <a:t/>
            </a:r>
            <a:br>
              <a:rPr lang="en-US" dirty="0" smtClean="0"/>
            </a:br>
            <a:r>
              <a:rPr lang="en-US" sz="2800" dirty="0" smtClean="0"/>
              <a:t/>
            </a:r>
            <a:br>
              <a:rPr lang="en-US" sz="2800" dirty="0" smtClean="0"/>
            </a:br>
            <a:r>
              <a:rPr lang="en-US" sz="2800" dirty="0" smtClean="0"/>
              <a:t/>
            </a:r>
            <a:br>
              <a:rPr lang="en-US" sz="2800" dirty="0" smtClean="0"/>
            </a:br>
            <a:endParaRPr lang="en-US" sz="2800" dirty="0" smtClean="0"/>
          </a:p>
        </p:txBody>
      </p:sp>
      <p:pic>
        <p:nvPicPr>
          <p:cNvPr id="41987" name="Picture 2" descr="Create Photo Books Online For Free | Mixbook.jpg"/>
          <p:cNvPicPr>
            <a:picLocks noChangeAspect="1"/>
          </p:cNvPicPr>
          <p:nvPr/>
        </p:nvPicPr>
        <p:blipFill>
          <a:blip r:embed="rId2"/>
          <a:srcRect/>
          <a:stretch>
            <a:fillRect/>
          </a:stretch>
        </p:blipFill>
        <p:spPr bwMode="auto">
          <a:xfrm>
            <a:off x="-29173" y="0"/>
            <a:ext cx="9173173" cy="6858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a:bodyPr>
          <a:lstStyle/>
          <a:p>
            <a:r>
              <a:rPr lang="en-US" sz="6000" dirty="0" err="1" smtClean="0"/>
              <a:t>Mixbook</a:t>
            </a:r>
            <a:r>
              <a:rPr lang="en-US" sz="6000" dirty="0" smtClean="0"/>
              <a:t> Examples</a:t>
            </a:r>
          </a:p>
        </p:txBody>
      </p:sp>
      <p:sp>
        <p:nvSpPr>
          <p:cNvPr id="43011" name="Rectangle 2"/>
          <p:cNvSpPr>
            <a:spLocks noChangeArrowheads="1"/>
          </p:cNvSpPr>
          <p:nvPr/>
        </p:nvSpPr>
        <p:spPr bwMode="auto">
          <a:xfrm>
            <a:off x="1371600" y="2362200"/>
            <a:ext cx="6400800" cy="2308324"/>
          </a:xfrm>
          <a:prstGeom prst="rect">
            <a:avLst/>
          </a:prstGeom>
          <a:noFill/>
          <a:ln w="9525">
            <a:noFill/>
            <a:miter lim="800000"/>
            <a:headEnd/>
            <a:tailEnd/>
          </a:ln>
        </p:spPr>
        <p:txBody>
          <a:bodyPr>
            <a:prstTxWarp prst="textNoShape">
              <a:avLst/>
            </a:prstTxWarp>
            <a:spAutoFit/>
          </a:bodyPr>
          <a:lstStyle/>
          <a:p>
            <a:endParaRPr lang="en-US" dirty="0" smtClean="0">
              <a:hlinkClick r:id="rId2"/>
            </a:endParaRPr>
          </a:p>
          <a:p>
            <a:r>
              <a:rPr lang="en-US" dirty="0" smtClean="0">
                <a:hlinkClick r:id="rId2"/>
              </a:rPr>
              <a:t>Shapes Around Our School</a:t>
            </a:r>
            <a:endParaRPr lang="en-US" dirty="0" smtClean="0"/>
          </a:p>
          <a:p>
            <a:endParaRPr lang="en-US" dirty="0" smtClean="0"/>
          </a:p>
          <a:p>
            <a:endParaRPr lang="en-US" dirty="0" smtClean="0"/>
          </a:p>
          <a:p>
            <a:endParaRPr lang="en-US" dirty="0" smtClean="0"/>
          </a:p>
          <a:p>
            <a:endParaRPr lang="en-US" dirty="0"/>
          </a:p>
        </p:txBody>
      </p:sp>
      <p:sp>
        <p:nvSpPr>
          <p:cNvPr id="4" name="Rectangle 3"/>
          <p:cNvSpPr/>
          <p:nvPr/>
        </p:nvSpPr>
        <p:spPr>
          <a:xfrm>
            <a:off x="1447800" y="3429000"/>
            <a:ext cx="5867400" cy="830997"/>
          </a:xfrm>
          <a:prstGeom prst="rect">
            <a:avLst/>
          </a:prstGeom>
        </p:spPr>
        <p:txBody>
          <a:bodyPr wrap="square">
            <a:spAutoFit/>
          </a:bodyPr>
          <a:lstStyle/>
          <a:p>
            <a:r>
              <a:rPr lang="en-US" dirty="0" smtClean="0">
                <a:hlinkClick r:id="rId3"/>
              </a:rPr>
              <a:t>Favorite Animals</a:t>
            </a:r>
            <a:endParaRPr lang="en-US" dirty="0" smtClean="0"/>
          </a:p>
          <a:p>
            <a:endParaRPr lang="en-US" dirty="0"/>
          </a:p>
        </p:txBody>
      </p:sp>
    </p:spTree>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Title 4"/>
          <p:cNvSpPr>
            <a:spLocks noGrp="1"/>
          </p:cNvSpPr>
          <p:nvPr>
            <p:ph type="ctrTitle"/>
          </p:nvPr>
        </p:nvSpPr>
        <p:spPr>
          <a:xfrm>
            <a:off x="2438400" y="1143000"/>
            <a:ext cx="6477000" cy="1228725"/>
          </a:xfrm>
        </p:spPr>
        <p:txBody>
          <a:bodyPr/>
          <a:lstStyle/>
          <a:p>
            <a:pPr algn="ctr"/>
            <a:r>
              <a:rPr lang="en-US" dirty="0" smtClean="0">
                <a:ea typeface="ＭＳ Ｐゴシック" pitchFamily="-110" charset="-128"/>
                <a:cs typeface="ＭＳ Ｐゴシック" pitchFamily="-110" charset="-128"/>
                <a:hlinkClick r:id="rId2" action="ppaction://hlinkfile"/>
              </a:rPr>
              <a:t>Mixbook Guide</a:t>
            </a:r>
            <a:endParaRPr lang="en-US" dirty="0" smtClean="0">
              <a:ea typeface="ＭＳ Ｐゴシック" pitchFamily="-110" charset="-128"/>
              <a:cs typeface="ＭＳ Ｐゴシック" pitchFamily="-110" charset="-128"/>
            </a:endParaRPr>
          </a:p>
        </p:txBody>
      </p:sp>
      <p:sp>
        <p:nvSpPr>
          <p:cNvPr id="3" name="TextBox 2"/>
          <p:cNvSpPr txBox="1"/>
          <p:nvPr/>
        </p:nvSpPr>
        <p:spPr>
          <a:xfrm>
            <a:off x="3429000" y="3505200"/>
            <a:ext cx="4648200" cy="1569660"/>
          </a:xfrm>
          <a:prstGeom prst="rect">
            <a:avLst/>
          </a:prstGeom>
          <a:noFill/>
        </p:spPr>
        <p:txBody>
          <a:bodyPr wrap="square" rtlCol="0">
            <a:spAutoFit/>
          </a:bodyPr>
          <a:lstStyle/>
          <a:p>
            <a:pPr algn="ctr"/>
            <a:r>
              <a:rPr lang="en-US" dirty="0" smtClean="0"/>
              <a:t>Get started with your digital book at</a:t>
            </a:r>
          </a:p>
          <a:p>
            <a:pPr algn="ctr"/>
            <a:r>
              <a:rPr lang="en-US" dirty="0" smtClean="0"/>
              <a:t> </a:t>
            </a:r>
            <a:r>
              <a:rPr lang="en-US" dirty="0" smtClean="0">
                <a:hlinkClick r:id="rId3"/>
              </a:rPr>
              <a:t>http://www.mixbook.com/</a:t>
            </a:r>
            <a:endParaRPr lang="en-US" dirty="0" smtClean="0"/>
          </a:p>
          <a:p>
            <a:pPr algn="ctr"/>
            <a:endParaRPr lang="en-US" dirty="0"/>
          </a:p>
        </p:txBody>
      </p:sp>
    </p:spTree>
  </p:cSld>
  <p:clrMapOvr>
    <a:masterClrMapping/>
  </p:clrMapOvr>
  <p:transition>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Title 7"/>
          <p:cNvSpPr>
            <a:spLocks noGrp="1"/>
          </p:cNvSpPr>
          <p:nvPr>
            <p:ph type="title"/>
          </p:nvPr>
        </p:nvSpPr>
        <p:spPr>
          <a:xfrm>
            <a:off x="304800" y="838200"/>
            <a:ext cx="7772400" cy="1362075"/>
          </a:xfrm>
        </p:spPr>
        <p:txBody>
          <a:bodyPr/>
          <a:lstStyle/>
          <a:p>
            <a:r>
              <a:rPr lang="en-US" dirty="0" smtClean="0">
                <a:latin typeface="Arial Black" pitchFamily="-110" charset="0"/>
                <a:ea typeface="Arial Black" pitchFamily="-110" charset="0"/>
                <a:cs typeface="Arial Black" pitchFamily="-110" charset="0"/>
              </a:rPr>
              <a:t>Comic Generators</a:t>
            </a:r>
          </a:p>
        </p:txBody>
      </p:sp>
      <p:sp>
        <p:nvSpPr>
          <p:cNvPr id="52227" name="Text Placeholder 8"/>
          <p:cNvSpPr>
            <a:spLocks noGrp="1"/>
          </p:cNvSpPr>
          <p:nvPr>
            <p:ph type="body" idx="1"/>
          </p:nvPr>
        </p:nvSpPr>
        <p:spPr>
          <a:xfrm>
            <a:off x="457200" y="2667000"/>
            <a:ext cx="8077200" cy="4191000"/>
          </a:xfrm>
        </p:spPr>
        <p:txBody>
          <a:bodyPr>
            <a:normAutofit/>
          </a:bodyPr>
          <a:lstStyle/>
          <a:p>
            <a:r>
              <a:rPr lang="en-US" dirty="0" smtClean="0">
                <a:ea typeface="ＭＳ Ｐゴシック" pitchFamily="-110" charset="-128"/>
                <a:cs typeface="ＭＳ Ｐゴシック" pitchFamily="-110" charset="-128"/>
                <a:hlinkClick r:id="rId2"/>
              </a:rPr>
              <a:t>Super Lame</a:t>
            </a:r>
            <a:endParaRPr lang="en-US" dirty="0" smtClean="0">
              <a:ea typeface="ＭＳ Ｐゴシック" pitchFamily="-110" charset="-128"/>
              <a:cs typeface="ＭＳ Ｐゴシック" pitchFamily="-110" charset="-128"/>
              <a:hlinkClick r:id="rId3"/>
            </a:endParaRPr>
          </a:p>
          <a:p>
            <a:endParaRPr lang="en-US" dirty="0" smtClean="0">
              <a:ea typeface="ＭＳ Ｐゴシック" pitchFamily="-110" charset="-128"/>
              <a:cs typeface="ＭＳ Ｐゴシック" pitchFamily="-110" charset="-128"/>
              <a:hlinkClick r:id="rId3"/>
            </a:endParaRPr>
          </a:p>
          <a:p>
            <a:r>
              <a:rPr lang="en-US" dirty="0" smtClean="0">
                <a:ea typeface="ＭＳ Ｐゴシック" pitchFamily="-110" charset="-128"/>
                <a:cs typeface="ＭＳ Ｐゴシック" pitchFamily="-110" charset="-128"/>
                <a:hlinkClick r:id="rId3"/>
              </a:rPr>
              <a:t>Make Beliefs Comix</a:t>
            </a:r>
            <a:endParaRPr lang="en-US" dirty="0" smtClean="0">
              <a:ea typeface="ＭＳ Ｐゴシック" pitchFamily="-110" charset="-128"/>
              <a:cs typeface="ＭＳ Ｐゴシック" pitchFamily="-110" charset="-128"/>
            </a:endParaRPr>
          </a:p>
          <a:p>
            <a:endParaRPr lang="en-US" dirty="0" smtClean="0">
              <a:ea typeface="ＭＳ Ｐゴシック" pitchFamily="-110" charset="-128"/>
              <a:cs typeface="ＭＳ Ｐゴシック" pitchFamily="-110" charset="-128"/>
            </a:endParaRPr>
          </a:p>
          <a:p>
            <a:r>
              <a:rPr lang="en-US" dirty="0" smtClean="0">
                <a:ea typeface="ＭＳ Ｐゴシック" pitchFamily="-110" charset="-128"/>
                <a:cs typeface="ＭＳ Ｐゴシック" pitchFamily="-110" charset="-128"/>
                <a:hlinkClick r:id="rId4"/>
              </a:rPr>
              <a:t>Read Write Think’s Comic Generator</a:t>
            </a:r>
            <a:endParaRPr lang="en-US" dirty="0" smtClean="0">
              <a:ea typeface="ＭＳ Ｐゴシック" pitchFamily="-110" charset="-128"/>
              <a:cs typeface="ＭＳ Ｐゴシック" pitchFamily="-110" charset="-128"/>
            </a:endParaRPr>
          </a:p>
          <a:p>
            <a:endParaRPr lang="en-US" dirty="0" smtClean="0">
              <a:ea typeface="ＭＳ Ｐゴシック" pitchFamily="-110" charset="-128"/>
              <a:cs typeface="ＭＳ Ｐゴシック" pitchFamily="-110" charset="-128"/>
            </a:endParaRPr>
          </a:p>
          <a:p>
            <a:r>
              <a:rPr lang="en-US" dirty="0" smtClean="0">
                <a:ea typeface="ＭＳ Ｐゴシック" pitchFamily="-110" charset="-128"/>
                <a:cs typeface="ＭＳ Ｐゴシック" pitchFamily="-110" charset="-128"/>
                <a:hlinkClick r:id="rId5"/>
              </a:rPr>
              <a:t>Newspaper Generator</a:t>
            </a:r>
            <a:endParaRPr lang="en-US" dirty="0" smtClean="0">
              <a:ea typeface="ＭＳ Ｐゴシック" pitchFamily="-110" charset="-128"/>
              <a:cs typeface="ＭＳ Ｐゴシック" pitchFamily="-110" charset="-128"/>
            </a:endParaRPr>
          </a:p>
          <a:p>
            <a:endParaRPr lang="en-US" dirty="0" smtClean="0">
              <a:ea typeface="ＭＳ Ｐゴシック" pitchFamily="-110" charset="-128"/>
              <a:cs typeface="ＭＳ Ｐゴシック" pitchFamily="-110" charset="-128"/>
            </a:endParaRPr>
          </a:p>
          <a:p>
            <a:r>
              <a:rPr lang="en-US" dirty="0" smtClean="0">
                <a:ea typeface="ＭＳ Ｐゴシック" pitchFamily="-110" charset="-128"/>
                <a:cs typeface="ＭＳ Ｐゴシック" pitchFamily="-110" charset="-128"/>
                <a:hlinkClick r:id="rId6"/>
              </a:rPr>
              <a:t>Garfield Comic Generator</a:t>
            </a:r>
            <a:endParaRPr lang="en-US" dirty="0" smtClean="0">
              <a:ea typeface="ＭＳ Ｐゴシック" pitchFamily="-110" charset="-128"/>
              <a:cs typeface="ＭＳ Ｐゴシック" pitchFamily="-110" charset="-128"/>
            </a:endParaRPr>
          </a:p>
          <a:p>
            <a:endParaRPr lang="en-US" dirty="0" smtClean="0">
              <a:ea typeface="ＭＳ Ｐゴシック" pitchFamily="-110" charset="-128"/>
              <a:cs typeface="ＭＳ Ｐゴシック" pitchFamily="-110" charset="-128"/>
            </a:endParaRPr>
          </a:p>
          <a:p>
            <a:endParaRPr lang="en-US" dirty="0" smtClean="0">
              <a:ea typeface="ＭＳ Ｐゴシック" pitchFamily="-110" charset="-128"/>
              <a:cs typeface="ＭＳ Ｐゴシック" pitchFamily="-110" charset="-128"/>
            </a:endParaRPr>
          </a:p>
        </p:txBody>
      </p:sp>
    </p:spTree>
  </p:cSld>
  <p:clrMapOvr>
    <a:masterClrMapping/>
  </p:clrMapOvr>
  <p:transition>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81000" y="457200"/>
            <a:ext cx="5486400" cy="1143000"/>
          </a:xfrm>
        </p:spPr>
        <p:txBody>
          <a:bodyPr>
            <a:normAutofit fontScale="90000"/>
          </a:bodyPr>
          <a:lstStyle/>
          <a:p>
            <a:pPr algn="l"/>
            <a:r>
              <a:rPr lang="en-US" dirty="0" smtClean="0"/>
              <a:t/>
            </a:r>
            <a:br>
              <a:rPr lang="en-US" dirty="0" smtClean="0"/>
            </a:br>
            <a:r>
              <a:rPr lang="en-US" dirty="0" smtClean="0">
                <a:latin typeface="Arial Black" pitchFamily="-110" charset="0"/>
                <a:ea typeface="Arial Black" pitchFamily="-110" charset="0"/>
                <a:cs typeface="Arial Black" pitchFamily="-110" charset="0"/>
              </a:rPr>
              <a:t> </a:t>
            </a:r>
            <a:r>
              <a:rPr lang="en-US" dirty="0" err="1" smtClean="0">
                <a:latin typeface="Arial Black" pitchFamily="-110" charset="0"/>
                <a:ea typeface="Arial Black" pitchFamily="-110" charset="0"/>
                <a:cs typeface="Arial Black" pitchFamily="-110" charset="0"/>
              </a:rPr>
              <a:t>Kerpoof</a:t>
            </a:r>
            <a:r>
              <a:rPr lang="en-US" dirty="0" smtClean="0"/>
              <a:t/>
            </a:r>
            <a:br>
              <a:rPr lang="en-US" dirty="0" smtClean="0"/>
            </a:br>
            <a:r>
              <a:rPr lang="en-US" dirty="0" smtClean="0"/>
              <a:t/>
            </a:r>
            <a:br>
              <a:rPr lang="en-US" dirty="0" smtClean="0"/>
            </a:br>
            <a:endParaRPr lang="en-US" dirty="0" smtClean="0"/>
          </a:p>
        </p:txBody>
      </p:sp>
      <p:sp>
        <p:nvSpPr>
          <p:cNvPr id="45059" name="Rectangle 3"/>
          <p:cNvSpPr>
            <a:spLocks noGrp="1" noChangeArrowheads="1"/>
          </p:cNvSpPr>
          <p:nvPr>
            <p:ph idx="1"/>
          </p:nvPr>
        </p:nvSpPr>
        <p:spPr>
          <a:xfrm>
            <a:off x="228600" y="1981200"/>
            <a:ext cx="8915400" cy="4525963"/>
          </a:xfrm>
        </p:spPr>
        <p:txBody>
          <a:bodyPr>
            <a:normAutofit/>
          </a:bodyPr>
          <a:lstStyle/>
          <a:p>
            <a:r>
              <a:rPr lang="en-US" dirty="0" smtClean="0"/>
              <a:t>Free tool </a:t>
            </a:r>
            <a:r>
              <a:rPr lang="en-US" dirty="0"/>
              <a:t>that allows students to create original artwork, animated movies, and stories.</a:t>
            </a:r>
            <a:endParaRPr lang="en-US" dirty="0" smtClean="0"/>
          </a:p>
          <a:p>
            <a:r>
              <a:rPr lang="en-US" dirty="0" smtClean="0"/>
              <a:t>Use from </a:t>
            </a:r>
            <a:r>
              <a:rPr lang="en-US" dirty="0"/>
              <a:t>any </a:t>
            </a:r>
            <a:r>
              <a:rPr lang="en-US" dirty="0" smtClean="0"/>
              <a:t>browser</a:t>
            </a:r>
          </a:p>
          <a:p>
            <a:pPr lvl="2"/>
            <a:r>
              <a:rPr lang="en-US" dirty="0"/>
              <a:t>No software to install</a:t>
            </a:r>
          </a:p>
          <a:p>
            <a:pPr lvl="2"/>
            <a:r>
              <a:rPr lang="en-US" dirty="0"/>
              <a:t>No licenses to buy (free to educators)</a:t>
            </a:r>
          </a:p>
          <a:p>
            <a:r>
              <a:rPr lang="en-US" dirty="0"/>
              <a:t>Projects can be saved and/or printed out.</a:t>
            </a:r>
          </a:p>
          <a:p>
            <a:r>
              <a:rPr lang="en-US" dirty="0"/>
              <a:t>Projects can be private or public for all to </a:t>
            </a:r>
            <a:r>
              <a:rPr lang="en-US" dirty="0" smtClean="0"/>
              <a:t>see</a:t>
            </a:r>
          </a:p>
          <a:p>
            <a:r>
              <a:rPr lang="en-US" dirty="0" smtClean="0">
                <a:hlinkClick r:id="rId2"/>
              </a:rPr>
              <a:t>http://www.kerpoof.com/</a:t>
            </a:r>
            <a:endParaRPr lang="en-US" dirty="0" smtClean="0"/>
          </a:p>
          <a:p>
            <a:endParaRPr lang="en-US" dirty="0"/>
          </a:p>
        </p:txBody>
      </p:sp>
      <p:pic>
        <p:nvPicPr>
          <p:cNvPr id="45060" name="Picture 4"/>
          <p:cNvPicPr>
            <a:picLocks noChangeAspect="1" noChangeArrowheads="1"/>
          </p:cNvPicPr>
          <p:nvPr/>
        </p:nvPicPr>
        <p:blipFill>
          <a:blip r:embed="rId3"/>
          <a:srcRect l="31789" t="15433" r="48834" b="70201"/>
          <a:stretch>
            <a:fillRect/>
          </a:stretch>
        </p:blipFill>
        <p:spPr bwMode="auto">
          <a:xfrm>
            <a:off x="4943475" y="76200"/>
            <a:ext cx="4124325" cy="18288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z="4000" smtClean="0"/>
              <a:t> Ideas </a:t>
            </a:r>
            <a:endParaRPr lang="en-US" sz="4000" dirty="0"/>
          </a:p>
        </p:txBody>
      </p:sp>
      <p:sp>
        <p:nvSpPr>
          <p:cNvPr id="7171" name="Rectangle 3"/>
          <p:cNvSpPr>
            <a:spLocks noGrp="1" noChangeArrowheads="1"/>
          </p:cNvSpPr>
          <p:nvPr>
            <p:ph idx="1"/>
          </p:nvPr>
        </p:nvSpPr>
        <p:spPr>
          <a:xfrm>
            <a:off x="914400" y="1735138"/>
            <a:ext cx="7313613" cy="5122862"/>
          </a:xfrm>
        </p:spPr>
        <p:txBody>
          <a:bodyPr rtlCol="0">
            <a:normAutofit/>
          </a:bodyPr>
          <a:lstStyle/>
          <a:p>
            <a:pPr fontAlgn="auto">
              <a:lnSpc>
                <a:spcPct val="90000"/>
              </a:lnSpc>
              <a:spcAft>
                <a:spcPts val="0"/>
              </a:spcAft>
              <a:defRPr/>
            </a:pPr>
            <a:r>
              <a:rPr lang="en-US" dirty="0" smtClean="0">
                <a:ea typeface="+mn-ea"/>
                <a:cs typeface="+mn-cs"/>
              </a:rPr>
              <a:t>As a writing prompt- provide a scene and let students choose the characters</a:t>
            </a:r>
          </a:p>
          <a:p>
            <a:pPr fontAlgn="auto">
              <a:lnSpc>
                <a:spcPct val="90000"/>
              </a:lnSpc>
              <a:spcAft>
                <a:spcPts val="0"/>
              </a:spcAft>
              <a:defRPr/>
            </a:pPr>
            <a:r>
              <a:rPr lang="en-US" dirty="0" smtClean="0">
                <a:ea typeface="+mn-ea"/>
                <a:cs typeface="+mn-cs"/>
              </a:rPr>
              <a:t>Ask students to recreate a scene from their reading and to summarize what they read</a:t>
            </a:r>
          </a:p>
          <a:p>
            <a:pPr fontAlgn="auto">
              <a:lnSpc>
                <a:spcPct val="90000"/>
              </a:lnSpc>
              <a:spcAft>
                <a:spcPts val="0"/>
              </a:spcAft>
              <a:defRPr/>
            </a:pPr>
            <a:r>
              <a:rPr lang="en-US" dirty="0" smtClean="0">
                <a:ea typeface="+mn-ea"/>
                <a:cs typeface="+mn-cs"/>
              </a:rPr>
              <a:t>For creative writing- retell a story from a different point of view</a:t>
            </a:r>
          </a:p>
          <a:p>
            <a:pPr fontAlgn="auto">
              <a:lnSpc>
                <a:spcPct val="90000"/>
              </a:lnSpc>
              <a:spcAft>
                <a:spcPts val="0"/>
              </a:spcAft>
              <a:buNone/>
              <a:defRPr/>
            </a:pPr>
            <a:endParaRPr lang="en-US" dirty="0" smtClean="0">
              <a:ea typeface="+mn-ea"/>
              <a:cs typeface="+mn-cs"/>
            </a:endParaRPr>
          </a:p>
          <a:p>
            <a:pPr fontAlgn="auto">
              <a:lnSpc>
                <a:spcPct val="90000"/>
              </a:lnSpc>
              <a:spcAft>
                <a:spcPts val="0"/>
              </a:spcAft>
              <a:defRPr/>
            </a:pPr>
            <a:endParaRPr lang="en-US" dirty="0" smtClean="0">
              <a:ea typeface="+mn-ea"/>
              <a:cs typeface="+mn-cs"/>
            </a:endParaRPr>
          </a:p>
          <a:p>
            <a:pPr fontAlgn="auto">
              <a:lnSpc>
                <a:spcPct val="90000"/>
              </a:lnSpc>
              <a:spcAft>
                <a:spcPts val="0"/>
              </a:spcAft>
              <a:defRPr/>
            </a:pPr>
            <a:endParaRPr lang="en-US" sz="2800" dirty="0">
              <a:ea typeface="+mn-ea"/>
              <a:cs typeface="+mn-cs"/>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6" name="Rectangle 15"/>
          <p:cNvSpPr/>
          <p:nvPr/>
        </p:nvSpPr>
        <p:spPr>
          <a:xfrm>
            <a:off x="6172200" y="1447800"/>
            <a:ext cx="2743200" cy="5262979"/>
          </a:xfrm>
          <a:prstGeom prst="rect">
            <a:avLst/>
          </a:prstGeom>
        </p:spPr>
        <p:txBody>
          <a:bodyPr wrap="square">
            <a:spAutoFit/>
          </a:bodyPr>
          <a:lstStyle/>
          <a:p>
            <a:pPr algn="just"/>
            <a:r>
              <a:rPr lang="en-US" dirty="0">
                <a:solidFill>
                  <a:schemeClr val="bg1">
                    <a:lumMod val="95000"/>
                  </a:schemeClr>
                </a:solidFill>
                <a:ea typeface="Arial" pitchFamily="-110" charset="0"/>
                <a:cs typeface="Arial" pitchFamily="-110" charset="0"/>
                <a:sym typeface="Arial" pitchFamily="-110" charset="0"/>
              </a:rPr>
              <a:t>A "normal” brain takes eighteen seconds to decide whether to keep or drop input … approximately enough time to hear one sentence from beginning to end.</a:t>
            </a:r>
            <a:r>
              <a:rPr lang="en-US" dirty="0" smtClean="0">
                <a:solidFill>
                  <a:schemeClr val="bg1">
                    <a:lumMod val="95000"/>
                  </a:schemeClr>
                </a:solidFill>
                <a:ea typeface="Arial" pitchFamily="-110" charset="0"/>
                <a:cs typeface="Arial" pitchFamily="-110" charset="0"/>
                <a:sym typeface="Arial" pitchFamily="-110" charset="0"/>
              </a:rPr>
              <a:t> </a:t>
            </a:r>
          </a:p>
          <a:p>
            <a:pPr algn="just"/>
            <a:endParaRPr lang="en-US" b="1" dirty="0">
              <a:solidFill>
                <a:schemeClr val="bg1">
                  <a:lumMod val="95000"/>
                </a:schemeClr>
              </a:solidFill>
              <a:ea typeface="Arial" pitchFamily="-110" charset="0"/>
              <a:cs typeface="Arial" pitchFamily="-110" charset="0"/>
              <a:sym typeface="Arial" pitchFamily="-110" charset="0"/>
            </a:endParaRPr>
          </a:p>
          <a:p>
            <a:pPr algn="just"/>
            <a:endParaRPr lang="en-US" b="1" dirty="0" smtClean="0">
              <a:solidFill>
                <a:srgbClr val="000000"/>
              </a:solidFill>
              <a:ea typeface="Arial" pitchFamily="-110" charset="0"/>
              <a:cs typeface="Arial" pitchFamily="-110" charset="0"/>
              <a:sym typeface="Arial" pitchFamily="-110" charset="0"/>
            </a:endParaRPr>
          </a:p>
          <a:p>
            <a:pPr algn="just"/>
            <a:endParaRPr lang="en-US" b="1" dirty="0">
              <a:solidFill>
                <a:srgbClr val="000000"/>
              </a:solidFill>
              <a:ea typeface="Arial" pitchFamily="-110" charset="0"/>
              <a:cs typeface="Arial" pitchFamily="-110" charset="0"/>
              <a:sym typeface="Arial" pitchFamily="-110" charset="0"/>
            </a:endParaRPr>
          </a:p>
          <a:p>
            <a:pPr algn="just"/>
            <a:endParaRPr lang="en-US" b="1" dirty="0">
              <a:solidFill>
                <a:srgbClr val="000000"/>
              </a:solidFill>
              <a:ea typeface="Arial" pitchFamily="-110" charset="0"/>
              <a:cs typeface="Arial" pitchFamily="-110" charset="0"/>
              <a:sym typeface="Arial" pitchFamily="-110" charset="0"/>
            </a:endParaRPr>
          </a:p>
        </p:txBody>
      </p:sp>
      <p:sp>
        <p:nvSpPr>
          <p:cNvPr id="17" name="Rectangle 16"/>
          <p:cNvSpPr/>
          <p:nvPr/>
        </p:nvSpPr>
        <p:spPr>
          <a:xfrm>
            <a:off x="3276600" y="6096000"/>
            <a:ext cx="5486400" cy="461665"/>
          </a:xfrm>
          <a:prstGeom prst="rect">
            <a:avLst/>
          </a:prstGeom>
        </p:spPr>
        <p:txBody>
          <a:bodyPr wrap="square">
            <a:spAutoFit/>
          </a:bodyPr>
          <a:lstStyle/>
          <a:p>
            <a:pPr algn="r"/>
            <a:r>
              <a:rPr lang="en-US" b="1" dirty="0">
                <a:solidFill>
                  <a:schemeClr val="bg1">
                    <a:lumMod val="95000"/>
                  </a:schemeClr>
                </a:solidFill>
                <a:ea typeface="Arial" pitchFamily="-110" charset="0"/>
                <a:cs typeface="Arial" pitchFamily="-110" charset="0"/>
                <a:sym typeface="Arial" pitchFamily="-110" charset="0"/>
              </a:rPr>
              <a:t>(</a:t>
            </a:r>
            <a:r>
              <a:rPr lang="en-US" sz="1800" b="1" dirty="0">
                <a:solidFill>
                  <a:schemeClr val="bg1">
                    <a:lumMod val="95000"/>
                  </a:schemeClr>
                </a:solidFill>
                <a:ea typeface="Arial" pitchFamily="-110" charset="0"/>
                <a:cs typeface="Arial" pitchFamily="-110" charset="0"/>
                <a:sym typeface="Arial" pitchFamily="-110" charset="0"/>
              </a:rPr>
              <a:t>Wolfe 1999 quoted in Barron 2004). </a:t>
            </a:r>
            <a:endParaRPr lang="en-US" sz="1800" dirty="0">
              <a:solidFill>
                <a:schemeClr val="bg1">
                  <a:lumMod val="95000"/>
                </a:schemeClr>
              </a:solidFill>
            </a:endParaRPr>
          </a:p>
        </p:txBody>
      </p:sp>
    </p:spTree>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228600" y="228600"/>
            <a:ext cx="8229600" cy="609600"/>
          </a:xfrm>
        </p:spPr>
        <p:txBody>
          <a:bodyPr>
            <a:normAutofit fontScale="90000"/>
          </a:bodyPr>
          <a:lstStyle/>
          <a:p>
            <a:pPr eaLnBrk="1" hangingPunct="1"/>
            <a:r>
              <a:rPr lang="en-US" dirty="0" smtClean="0"/>
              <a:t>Students </a:t>
            </a:r>
            <a:r>
              <a:rPr lang="en-US" dirty="0"/>
              <a:t>and Content Creation</a:t>
            </a:r>
          </a:p>
        </p:txBody>
      </p:sp>
      <p:sp>
        <p:nvSpPr>
          <p:cNvPr id="774147" name="Rectangle 3"/>
          <p:cNvSpPr>
            <a:spLocks noGrp="1" noChangeArrowheads="1"/>
          </p:cNvSpPr>
          <p:nvPr>
            <p:ph type="body" idx="1"/>
          </p:nvPr>
        </p:nvSpPr>
        <p:spPr>
          <a:xfrm>
            <a:off x="228600" y="914400"/>
            <a:ext cx="8686800" cy="4953000"/>
          </a:xfrm>
        </p:spPr>
        <p:txBody>
          <a:bodyPr>
            <a:noAutofit/>
          </a:bodyPr>
          <a:lstStyle/>
          <a:p>
            <a:pPr eaLnBrk="1" hangingPunct="1">
              <a:lnSpc>
                <a:spcPct val="90000"/>
              </a:lnSpc>
            </a:pPr>
            <a:r>
              <a:rPr lang="en-US" sz="2600" dirty="0"/>
              <a:t>64% of</a:t>
            </a:r>
            <a:r>
              <a:rPr lang="en-US" sz="2600" dirty="0" smtClean="0"/>
              <a:t> teenagers </a:t>
            </a:r>
            <a:r>
              <a:rPr lang="en-US" sz="2600" dirty="0"/>
              <a:t>between 12-17 engage in at least one type of</a:t>
            </a:r>
            <a:r>
              <a:rPr lang="en-US" sz="2600" dirty="0" smtClean="0"/>
              <a:t> online content creation.</a:t>
            </a:r>
          </a:p>
          <a:p>
            <a:pPr eaLnBrk="1" hangingPunct="1">
              <a:lnSpc>
                <a:spcPct val="90000"/>
              </a:lnSpc>
            </a:pPr>
            <a:r>
              <a:rPr lang="en-US" sz="2600" dirty="0"/>
              <a:t>Girls dominate most elements of content creation</a:t>
            </a:r>
          </a:p>
          <a:p>
            <a:pPr lvl="1" eaLnBrk="1" hangingPunct="1">
              <a:lnSpc>
                <a:spcPct val="90000"/>
              </a:lnSpc>
            </a:pPr>
            <a:r>
              <a:rPr lang="en-US" sz="2600" dirty="0"/>
              <a:t>35% of teen girls blog compared to 20% of online boys</a:t>
            </a:r>
          </a:p>
          <a:p>
            <a:pPr lvl="1" eaLnBrk="1" hangingPunct="1">
              <a:lnSpc>
                <a:spcPct val="90000"/>
              </a:lnSpc>
            </a:pPr>
            <a:r>
              <a:rPr lang="en-US" sz="2600" dirty="0"/>
              <a:t>54% of girls post photos online compared to 40% of boys</a:t>
            </a:r>
          </a:p>
          <a:p>
            <a:pPr lvl="1" eaLnBrk="1" hangingPunct="1">
              <a:lnSpc>
                <a:spcPct val="90000"/>
              </a:lnSpc>
            </a:pPr>
            <a:r>
              <a:rPr lang="en-US" sz="2600" dirty="0"/>
              <a:t>Boys post more video content online (19% </a:t>
            </a:r>
            <a:r>
              <a:rPr lang="en-US" sz="2600" dirty="0" err="1"/>
              <a:t>v</a:t>
            </a:r>
            <a:r>
              <a:rPr lang="en-US" sz="2600" dirty="0"/>
              <a:t> 10%)</a:t>
            </a:r>
          </a:p>
          <a:p>
            <a:pPr eaLnBrk="1" hangingPunct="1">
              <a:lnSpc>
                <a:spcPct val="90000"/>
              </a:lnSpc>
            </a:pPr>
            <a:r>
              <a:rPr lang="en-US" sz="2600" dirty="0"/>
              <a:t>47% of</a:t>
            </a:r>
            <a:r>
              <a:rPr lang="en-US" sz="2600" dirty="0" smtClean="0"/>
              <a:t> teens </a:t>
            </a:r>
            <a:r>
              <a:rPr lang="en-US" sz="2600" dirty="0"/>
              <a:t>posted </a:t>
            </a:r>
            <a:r>
              <a:rPr lang="en-US" sz="2600" dirty="0" smtClean="0"/>
              <a:t>photos online </a:t>
            </a:r>
            <a:r>
              <a:rPr lang="en-US" sz="2600" dirty="0"/>
              <a:t>so others can see </a:t>
            </a:r>
            <a:r>
              <a:rPr lang="en-US" sz="2600" dirty="0" smtClean="0"/>
              <a:t>them.</a:t>
            </a:r>
          </a:p>
          <a:p>
            <a:pPr eaLnBrk="1" hangingPunct="1">
              <a:lnSpc>
                <a:spcPct val="90000"/>
              </a:lnSpc>
            </a:pPr>
            <a:r>
              <a:rPr lang="en-US" sz="2600" dirty="0"/>
              <a:t>89% of those teens </a:t>
            </a:r>
            <a:r>
              <a:rPr lang="en-US" sz="2600" dirty="0" smtClean="0"/>
              <a:t>posted </a:t>
            </a:r>
            <a:r>
              <a:rPr lang="en-US" sz="2600" dirty="0"/>
              <a:t>photos</a:t>
            </a:r>
            <a:r>
              <a:rPr lang="en-US" sz="2600" dirty="0" smtClean="0"/>
              <a:t> say that </a:t>
            </a:r>
            <a:r>
              <a:rPr lang="en-US" sz="2600" dirty="0"/>
              <a:t>people comment on the images at least “some of the time</a:t>
            </a:r>
            <a:r>
              <a:rPr lang="en-US" sz="2600" dirty="0" smtClean="0"/>
              <a:t>”</a:t>
            </a:r>
            <a:endParaRPr lang="en-US" sz="2600" dirty="0"/>
          </a:p>
        </p:txBody>
      </p:sp>
      <p:sp>
        <p:nvSpPr>
          <p:cNvPr id="88068" name="Text Box 4"/>
          <p:cNvSpPr txBox="1">
            <a:spLocks noChangeArrowheads="1"/>
          </p:cNvSpPr>
          <p:nvPr/>
        </p:nvSpPr>
        <p:spPr bwMode="auto">
          <a:xfrm>
            <a:off x="228600" y="6019800"/>
            <a:ext cx="8229600" cy="549275"/>
          </a:xfrm>
          <a:prstGeom prst="rect">
            <a:avLst/>
          </a:prstGeom>
          <a:noFill/>
          <a:ln w="9525">
            <a:noFill/>
            <a:miter lim="800000"/>
            <a:headEnd/>
            <a:tailEnd/>
          </a:ln>
        </p:spPr>
        <p:txBody>
          <a:bodyPr>
            <a:prstTxWarp prst="textNoShape">
              <a:avLst/>
            </a:prstTxWarp>
            <a:spAutoFit/>
          </a:bodyPr>
          <a:lstStyle/>
          <a:p>
            <a:pPr>
              <a:spcBef>
                <a:spcPct val="50000"/>
              </a:spcBef>
            </a:pPr>
            <a:r>
              <a:rPr lang="en-US" sz="1000"/>
              <a:t>Source: (2007, December 19) Pew/Internet Report “TEENS AND SOCIAL MEDIA: THE USE OF SOCIAL MEDIA GAINS A GREATER FOOTHOLD IN TEEN LIFE AS THEY EMBRACE THE CONVERSATIONAL NATURE OF INTERACTIVE ONLINE MEDIA.” Retrieved 5/26/2008 </a:t>
            </a:r>
            <a:r>
              <a:rPr lang="en-US" sz="1000">
                <a:hlinkClick r:id="rId2"/>
              </a:rPr>
              <a:t>http://www.pewinternet.org/ppf/r/230/report_display.asp</a:t>
            </a:r>
            <a:r>
              <a:rPr lang="en-US" sz="1000"/>
              <a:t> </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74147">
                                            <p:txEl>
                                              <p:pRg st="0" end="0"/>
                                            </p:txEl>
                                          </p:spTgt>
                                        </p:tgtEl>
                                        <p:attrNameLst>
                                          <p:attrName>style.visibility</p:attrName>
                                        </p:attrNameLst>
                                      </p:cBhvr>
                                      <p:to>
                                        <p:strVal val="visible"/>
                                      </p:to>
                                    </p:set>
                                    <p:animEffect transition="in" filter="fade">
                                      <p:cBhvr>
                                        <p:cTn id="7" dur="500"/>
                                        <p:tgtEl>
                                          <p:spTgt spid="774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74147">
                                            <p:txEl>
                                              <p:pRg st="1" end="1"/>
                                            </p:txEl>
                                          </p:spTgt>
                                        </p:tgtEl>
                                        <p:attrNameLst>
                                          <p:attrName>style.visibility</p:attrName>
                                        </p:attrNameLst>
                                      </p:cBhvr>
                                      <p:to>
                                        <p:strVal val="visible"/>
                                      </p:to>
                                    </p:set>
                                    <p:animEffect transition="in" filter="fade">
                                      <p:cBhvr>
                                        <p:cTn id="12" dur="500"/>
                                        <p:tgtEl>
                                          <p:spTgt spid="774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74147">
                                            <p:txEl>
                                              <p:pRg st="2" end="2"/>
                                            </p:txEl>
                                          </p:spTgt>
                                        </p:tgtEl>
                                        <p:attrNameLst>
                                          <p:attrName>style.visibility</p:attrName>
                                        </p:attrNameLst>
                                      </p:cBhvr>
                                      <p:to>
                                        <p:strVal val="visible"/>
                                      </p:to>
                                    </p:set>
                                    <p:animEffect transition="in" filter="fade">
                                      <p:cBhvr>
                                        <p:cTn id="17" dur="500"/>
                                        <p:tgtEl>
                                          <p:spTgt spid="7741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74147">
                                            <p:txEl>
                                              <p:pRg st="3" end="3"/>
                                            </p:txEl>
                                          </p:spTgt>
                                        </p:tgtEl>
                                        <p:attrNameLst>
                                          <p:attrName>style.visibility</p:attrName>
                                        </p:attrNameLst>
                                      </p:cBhvr>
                                      <p:to>
                                        <p:strVal val="visible"/>
                                      </p:to>
                                    </p:set>
                                    <p:animEffect transition="in" filter="fade">
                                      <p:cBhvr>
                                        <p:cTn id="22" dur="500"/>
                                        <p:tgtEl>
                                          <p:spTgt spid="7741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74147">
                                            <p:txEl>
                                              <p:pRg st="4" end="4"/>
                                            </p:txEl>
                                          </p:spTgt>
                                        </p:tgtEl>
                                        <p:attrNameLst>
                                          <p:attrName>style.visibility</p:attrName>
                                        </p:attrNameLst>
                                      </p:cBhvr>
                                      <p:to>
                                        <p:strVal val="visible"/>
                                      </p:to>
                                    </p:set>
                                    <p:animEffect transition="in" filter="fade">
                                      <p:cBhvr>
                                        <p:cTn id="27" dur="500"/>
                                        <p:tgtEl>
                                          <p:spTgt spid="77414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74147">
                                            <p:txEl>
                                              <p:pRg st="5" end="5"/>
                                            </p:txEl>
                                          </p:spTgt>
                                        </p:tgtEl>
                                        <p:attrNameLst>
                                          <p:attrName>style.visibility</p:attrName>
                                        </p:attrNameLst>
                                      </p:cBhvr>
                                      <p:to>
                                        <p:strVal val="visible"/>
                                      </p:to>
                                    </p:set>
                                    <p:animEffect transition="in" filter="fade">
                                      <p:cBhvr>
                                        <p:cTn id="32" dur="500"/>
                                        <p:tgtEl>
                                          <p:spTgt spid="77414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774147">
                                            <p:txEl>
                                              <p:pRg st="6" end="6"/>
                                            </p:txEl>
                                          </p:spTgt>
                                        </p:tgtEl>
                                        <p:attrNameLst>
                                          <p:attrName>style.visibility</p:attrName>
                                        </p:attrNameLst>
                                      </p:cBhvr>
                                      <p:to>
                                        <p:strVal val="visible"/>
                                      </p:to>
                                    </p:set>
                                    <p:animEffect transition="in" filter="fade">
                                      <p:cBhvr>
                                        <p:cTn id="37" dur="500"/>
                                        <p:tgtEl>
                                          <p:spTgt spid="7741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53252" name="Rectangle 4"/>
          <p:cNvSpPr>
            <a:spLocks noGrp="1" noChangeArrowheads="1"/>
          </p:cNvSpPr>
          <p:nvPr>
            <p:ph type="subTitle" idx="1"/>
          </p:nvPr>
        </p:nvSpPr>
        <p:spPr>
          <a:xfrm>
            <a:off x="457200" y="4419600"/>
            <a:ext cx="8153400" cy="2743200"/>
          </a:xfrm>
        </p:spPr>
        <p:txBody>
          <a:bodyPr/>
          <a:lstStyle/>
          <a:p>
            <a:pPr>
              <a:spcBef>
                <a:spcPct val="0"/>
              </a:spcBef>
              <a:spcAft>
                <a:spcPts val="3000"/>
              </a:spcAft>
            </a:pPr>
            <a:r>
              <a:rPr lang="en-US" sz="3200" dirty="0" smtClean="0">
                <a:latin typeface="Calibri" pitchFamily="-110" charset="0"/>
                <a:ea typeface="ＭＳ Ｐゴシック" pitchFamily="-110" charset="-128"/>
                <a:cs typeface="ＭＳ Ｐゴシック" pitchFamily="-110" charset="-128"/>
              </a:rPr>
              <a:t>Download at </a:t>
            </a:r>
            <a:r>
              <a:rPr lang="en-US" sz="2400" dirty="0" smtClean="0">
                <a:latin typeface="Arial Black" pitchFamily="-110" charset="0"/>
                <a:ea typeface="Arial Black" pitchFamily="-110" charset="0"/>
                <a:cs typeface="Arial Black" pitchFamily="-110" charset="0"/>
                <a:hlinkClick r:id="rId3"/>
              </a:rPr>
              <a:t>http://www.jingproject.com</a:t>
            </a:r>
            <a:endParaRPr lang="en-US" sz="3200" dirty="0" smtClean="0">
              <a:latin typeface="Calibri" pitchFamily="-110" charset="0"/>
              <a:ea typeface="ＭＳ Ｐゴシック" pitchFamily="-110" charset="-128"/>
              <a:cs typeface="ＭＳ Ｐゴシック" pitchFamily="-110" charset="-128"/>
            </a:endParaRPr>
          </a:p>
          <a:p>
            <a:pPr>
              <a:spcBef>
                <a:spcPct val="0"/>
              </a:spcBef>
              <a:spcAft>
                <a:spcPts val="3000"/>
              </a:spcAft>
            </a:pPr>
            <a:r>
              <a:rPr lang="en-US" sz="3200" dirty="0" smtClean="0">
                <a:latin typeface="Calibri" pitchFamily="-110" charset="0"/>
                <a:ea typeface="ＭＳ Ｐゴシック" pitchFamily="-110" charset="-128"/>
                <a:cs typeface="ＭＳ Ｐゴシック" pitchFamily="-110" charset="-128"/>
              </a:rPr>
              <a:t>Upload  to </a:t>
            </a:r>
            <a:r>
              <a:rPr lang="en-US" sz="3200" dirty="0" smtClean="0">
                <a:latin typeface="Calibri" pitchFamily="-110" charset="0"/>
                <a:ea typeface="ＭＳ Ｐゴシック" pitchFamily="-110" charset="-128"/>
                <a:cs typeface="ＭＳ Ｐゴシック" pitchFamily="-110" charset="-128"/>
                <a:hlinkClick r:id="rId4"/>
              </a:rPr>
              <a:t>http://www.screencast.com/</a:t>
            </a:r>
            <a:endParaRPr lang="en-US" sz="3200" dirty="0" smtClean="0">
              <a:ea typeface="ＭＳ Ｐゴシック" pitchFamily="-110" charset="-128"/>
              <a:cs typeface="ＭＳ Ｐゴシック" pitchFamily="-110" charset="-128"/>
            </a:endParaRPr>
          </a:p>
        </p:txBody>
      </p:sp>
      <p:pic>
        <p:nvPicPr>
          <p:cNvPr id="6" name="Picture 5" descr="Jing | Add visuals to your online conversations.jpg"/>
          <p:cNvPicPr>
            <a:picLocks noChangeAspect="1"/>
          </p:cNvPicPr>
          <p:nvPr/>
        </p:nvPicPr>
        <p:blipFill>
          <a:blip r:embed="rId5"/>
          <a:stretch>
            <a:fillRect/>
          </a:stretch>
        </p:blipFill>
        <p:spPr>
          <a:xfrm>
            <a:off x="0" y="0"/>
            <a:ext cx="9144000" cy="4121150"/>
          </a:xfrm>
          <a:prstGeom prst="rect">
            <a:avLst/>
          </a:prstGeom>
        </p:spPr>
      </p:pic>
    </p:spTree>
  </p:cSld>
  <p:clrMapOvr>
    <a:masterClrMapping/>
  </p:clrMapOvr>
  <p:transition>
    <p:dissolv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914400"/>
            <a:ext cx="7772400" cy="1362075"/>
          </a:xfrm>
        </p:spPr>
        <p:txBody>
          <a:bodyPr>
            <a:noAutofit/>
          </a:bodyPr>
          <a:lstStyle/>
          <a:p>
            <a:pPr algn="ctr"/>
            <a:r>
              <a:rPr lang="en-US" sz="4400" dirty="0" err="1" smtClean="0"/>
              <a:t>Mathcast</a:t>
            </a:r>
            <a:r>
              <a:rPr lang="en-US" sz="4400" dirty="0" smtClean="0"/>
              <a:t> Example</a:t>
            </a:r>
            <a:endParaRPr lang="en-US" sz="4400" dirty="0"/>
          </a:p>
        </p:txBody>
      </p:sp>
      <p:sp>
        <p:nvSpPr>
          <p:cNvPr id="8" name="Text Placeholder 7"/>
          <p:cNvSpPr>
            <a:spLocks noGrp="1"/>
          </p:cNvSpPr>
          <p:nvPr>
            <p:ph type="body" idx="1"/>
          </p:nvPr>
        </p:nvSpPr>
        <p:spPr>
          <a:xfrm>
            <a:off x="533400" y="2438400"/>
            <a:ext cx="7772400" cy="1500187"/>
          </a:xfrm>
        </p:spPr>
        <p:txBody>
          <a:bodyPr>
            <a:normAutofit/>
          </a:bodyPr>
          <a:lstStyle/>
          <a:p>
            <a:endParaRPr lang="en-US" sz="2400" dirty="0" smtClean="0">
              <a:latin typeface="Arial"/>
              <a:cs typeface="Arial"/>
              <a:hlinkClick r:id="rId2"/>
            </a:endParaRPr>
          </a:p>
          <a:p>
            <a:endParaRPr lang="en-US" sz="2400" dirty="0">
              <a:latin typeface="Arial"/>
              <a:cs typeface="Arial"/>
            </a:endParaRPr>
          </a:p>
        </p:txBody>
      </p:sp>
      <p:sp>
        <p:nvSpPr>
          <p:cNvPr id="6" name="TextBox 5"/>
          <p:cNvSpPr txBox="1"/>
          <p:nvPr/>
        </p:nvSpPr>
        <p:spPr>
          <a:xfrm>
            <a:off x="533400" y="2362200"/>
            <a:ext cx="7696200" cy="1938992"/>
          </a:xfrm>
          <a:prstGeom prst="rect">
            <a:avLst/>
          </a:prstGeom>
          <a:noFill/>
        </p:spPr>
        <p:txBody>
          <a:bodyPr wrap="square" rtlCol="0">
            <a:spAutoFit/>
          </a:bodyPr>
          <a:lstStyle/>
          <a:p>
            <a:endParaRPr lang="en-US" sz="3600" b="1" dirty="0" smtClean="0"/>
          </a:p>
          <a:p>
            <a:pPr algn="ctr"/>
            <a:r>
              <a:rPr lang="en-US" sz="3600" b="1" dirty="0" smtClean="0">
                <a:hlinkClick r:id="rId3"/>
              </a:rPr>
              <a:t>Math Train</a:t>
            </a:r>
            <a:endParaRPr lang="en-US" sz="3600" b="1" dirty="0" smtClean="0"/>
          </a:p>
          <a:p>
            <a:endParaRPr lang="en-US" dirty="0" smtClean="0"/>
          </a:p>
          <a:p>
            <a:endParaRPr lang="en-US" dirty="0"/>
          </a:p>
        </p:txBody>
      </p:sp>
    </p:spTree>
  </p:cSld>
  <p:clrMapOvr>
    <a:masterClrMapping/>
  </p:clrMapOvr>
  <p:transition>
    <p:dissolv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Action Button: Forward or Next 1">
            <a:hlinkClick r:id="rId3" highlightClick="1"/>
          </p:cNvPr>
          <p:cNvSpPr/>
          <p:nvPr/>
        </p:nvSpPr>
        <p:spPr>
          <a:xfrm>
            <a:off x="4648200" y="6096000"/>
            <a:ext cx="914400" cy="609600"/>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p:dissolv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8" name="Rectangle 7"/>
          <p:cNvSpPr>
            <a:spLocks noChangeArrowheads="1"/>
          </p:cNvSpPr>
          <p:nvPr/>
        </p:nvSpPr>
        <p:spPr bwMode="auto">
          <a:xfrm>
            <a:off x="243282" y="1756875"/>
            <a:ext cx="8908402" cy="1692771"/>
          </a:xfrm>
          <a:prstGeom prst="rect">
            <a:avLst/>
          </a:prstGeom>
          <a:noFill/>
          <a:ln w="9525">
            <a:noFill/>
            <a:miter lim="800000"/>
            <a:headEnd/>
            <a:tailEnd/>
          </a:ln>
        </p:spPr>
        <p:txBody>
          <a:bodyPr wrap="square">
            <a:prstTxWarp prst="textNoShape">
              <a:avLst/>
            </a:prstTxWarp>
            <a:spAutoFit/>
          </a:bodyPr>
          <a:lstStyle/>
          <a:p>
            <a:r>
              <a:rPr lang="en-US" sz="4000" dirty="0">
                <a:hlinkClick r:id="rId3"/>
              </a:rPr>
              <a:t>http://corinastechspot.wikispaces.com</a:t>
            </a:r>
            <a:r>
              <a:rPr lang="en-US" sz="4000" dirty="0" smtClean="0">
                <a:hlinkClick r:id="rId3"/>
              </a:rPr>
              <a:t>/</a:t>
            </a:r>
            <a:endParaRPr lang="en-US" sz="4000" dirty="0" smtClean="0"/>
          </a:p>
          <a:p>
            <a:endParaRPr lang="en-US" sz="4000" dirty="0" smtClean="0"/>
          </a:p>
          <a:p>
            <a:endParaRPr lang="en-US" dirty="0"/>
          </a:p>
        </p:txBody>
      </p:sp>
      <p:sp>
        <p:nvSpPr>
          <p:cNvPr id="56330" name="Rectangle 9"/>
          <p:cNvSpPr>
            <a:spLocks noChangeArrowheads="1"/>
          </p:cNvSpPr>
          <p:nvPr/>
        </p:nvSpPr>
        <p:spPr bwMode="auto">
          <a:xfrm>
            <a:off x="381000" y="2819400"/>
            <a:ext cx="8534400" cy="1446550"/>
          </a:xfrm>
          <a:prstGeom prst="rect">
            <a:avLst/>
          </a:prstGeom>
          <a:noFill/>
          <a:ln w="9525">
            <a:noFill/>
            <a:miter lim="800000"/>
            <a:headEnd/>
            <a:tailEnd/>
          </a:ln>
        </p:spPr>
        <p:txBody>
          <a:bodyPr wrap="square">
            <a:prstTxWarp prst="textNoShape">
              <a:avLst/>
            </a:prstTxWarp>
            <a:spAutoFit/>
          </a:bodyPr>
          <a:lstStyle/>
          <a:p>
            <a:pPr algn="ctr"/>
            <a:r>
              <a:rPr lang="en-US" sz="3200" dirty="0">
                <a:hlinkClick r:id="rId4"/>
              </a:rPr>
              <a:t>http://twitter.com/</a:t>
            </a:r>
            <a:r>
              <a:rPr lang="en-US" sz="3200" dirty="0" smtClean="0">
                <a:hlinkClick r:id="rId4"/>
              </a:rPr>
              <a:t>cclong</a:t>
            </a:r>
            <a:endParaRPr lang="en-US" sz="3200" dirty="0" smtClean="0"/>
          </a:p>
          <a:p>
            <a:pPr algn="ctr"/>
            <a:endParaRPr lang="en-US" sz="3200" dirty="0" smtClean="0"/>
          </a:p>
          <a:p>
            <a:pPr algn="ctr"/>
            <a:endParaRPr lang="en-US" dirty="0"/>
          </a:p>
        </p:txBody>
      </p:sp>
      <p:pic>
        <p:nvPicPr>
          <p:cNvPr id="4" name="Picture 3" descr="DEN Texas.jpg"/>
          <p:cNvPicPr>
            <a:picLocks noChangeAspect="1"/>
          </p:cNvPicPr>
          <p:nvPr/>
        </p:nvPicPr>
        <p:blipFill>
          <a:blip r:embed="rId5"/>
          <a:stretch>
            <a:fillRect/>
          </a:stretch>
        </p:blipFill>
        <p:spPr>
          <a:xfrm>
            <a:off x="0" y="0"/>
            <a:ext cx="9144000" cy="1216025"/>
          </a:xfrm>
          <a:prstGeom prst="rect">
            <a:avLst/>
          </a:prstGeom>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603138" name="Rectangle 2"/>
          <p:cNvSpPr>
            <a:spLocks noGrp="1" noChangeArrowheads="1"/>
          </p:cNvSpPr>
          <p:nvPr>
            <p:ph type="title"/>
          </p:nvPr>
        </p:nvSpPr>
        <p:spPr>
          <a:noFill/>
          <a:ln/>
        </p:spPr>
        <p:txBody>
          <a:bodyPr lIns="91417" tIns="45708" rIns="91417" bIns="45708" anchor="ctr"/>
          <a:lstStyle/>
          <a:p>
            <a:r>
              <a:rPr lang="en-US" sz="4400" dirty="0">
                <a:solidFill>
                  <a:schemeClr val="bg1"/>
                </a:solidFill>
                <a:latin typeface="Arial Bold"/>
                <a:cs typeface="Arial Bold"/>
              </a:rPr>
              <a:t>Top Five Gifts for Teenagers</a:t>
            </a:r>
          </a:p>
        </p:txBody>
      </p:sp>
      <p:sp>
        <p:nvSpPr>
          <p:cNvPr id="603139" name="Rectangle 3"/>
          <p:cNvSpPr>
            <a:spLocks noGrp="1" noChangeArrowheads="1"/>
          </p:cNvSpPr>
          <p:nvPr>
            <p:ph idx="1"/>
          </p:nvPr>
        </p:nvSpPr>
        <p:spPr>
          <a:xfrm>
            <a:off x="609600" y="2743200"/>
            <a:ext cx="8228012" cy="3028950"/>
          </a:xfrm>
        </p:spPr>
        <p:txBody>
          <a:bodyPr>
            <a:normAutofit fontScale="85000" lnSpcReduction="20000"/>
          </a:bodyPr>
          <a:lstStyle/>
          <a:p>
            <a:pPr algn="ctr">
              <a:buNone/>
            </a:pPr>
            <a:r>
              <a:rPr lang="en-US" sz="4400" dirty="0">
                <a:solidFill>
                  <a:srgbClr val="FFFFFF"/>
                </a:solidFill>
                <a:latin typeface="Arial Bold"/>
                <a:cs typeface="Arial Bold"/>
              </a:rPr>
              <a:t>Portable Game </a:t>
            </a:r>
            <a:r>
              <a:rPr lang="en-US" sz="4400" dirty="0" smtClean="0">
                <a:solidFill>
                  <a:srgbClr val="FFFFFF"/>
                </a:solidFill>
                <a:latin typeface="Arial Bold"/>
                <a:cs typeface="Arial Bold"/>
              </a:rPr>
              <a:t>Devices</a:t>
            </a:r>
          </a:p>
          <a:p>
            <a:pPr algn="ctr">
              <a:buNone/>
            </a:pPr>
            <a:r>
              <a:rPr lang="en-US" sz="4400" dirty="0">
                <a:solidFill>
                  <a:srgbClr val="FFFFFF"/>
                </a:solidFill>
                <a:latin typeface="Arial Bold"/>
                <a:cs typeface="Arial Bold"/>
              </a:rPr>
              <a:t>Cell </a:t>
            </a:r>
            <a:r>
              <a:rPr lang="en-US" sz="4400" dirty="0" smtClean="0">
                <a:solidFill>
                  <a:srgbClr val="FFFFFF"/>
                </a:solidFill>
                <a:latin typeface="Arial Bold"/>
                <a:cs typeface="Arial Bold"/>
              </a:rPr>
              <a:t>Phones</a:t>
            </a:r>
          </a:p>
          <a:p>
            <a:pPr algn="ctr">
              <a:buNone/>
            </a:pPr>
            <a:r>
              <a:rPr lang="en-US" sz="4400" dirty="0" smtClean="0">
                <a:solidFill>
                  <a:srgbClr val="FFFFFF"/>
                </a:solidFill>
                <a:latin typeface="Arial Bold"/>
                <a:cs typeface="Arial Bold"/>
              </a:rPr>
              <a:t>Computers</a:t>
            </a:r>
          </a:p>
          <a:p>
            <a:pPr algn="ctr">
              <a:buNone/>
            </a:pPr>
            <a:r>
              <a:rPr lang="en-US" sz="4400" dirty="0">
                <a:solidFill>
                  <a:srgbClr val="FFFFFF"/>
                </a:solidFill>
                <a:latin typeface="Arial Bold"/>
                <a:cs typeface="Arial Bold"/>
              </a:rPr>
              <a:t>Video Game </a:t>
            </a:r>
            <a:r>
              <a:rPr lang="en-US" sz="4400" dirty="0" smtClean="0">
                <a:solidFill>
                  <a:srgbClr val="FFFFFF"/>
                </a:solidFill>
                <a:latin typeface="Arial Bold"/>
                <a:cs typeface="Arial Bold"/>
              </a:rPr>
              <a:t>Consoles</a:t>
            </a:r>
          </a:p>
          <a:p>
            <a:pPr algn="ctr">
              <a:buNone/>
            </a:pPr>
            <a:r>
              <a:rPr lang="en-US" sz="4400" dirty="0">
                <a:solidFill>
                  <a:srgbClr val="FFFFFF"/>
                </a:solidFill>
                <a:latin typeface="Arial Bold"/>
                <a:cs typeface="Arial Bold"/>
              </a:rPr>
              <a:t>MP3 </a:t>
            </a:r>
            <a:r>
              <a:rPr lang="en-US" sz="4400" dirty="0" smtClean="0">
                <a:solidFill>
                  <a:srgbClr val="FFFFFF"/>
                </a:solidFill>
                <a:latin typeface="Arial Bold"/>
                <a:cs typeface="Arial Bold"/>
              </a:rPr>
              <a:t>Players/</a:t>
            </a:r>
            <a:r>
              <a:rPr lang="en-US" sz="4400" dirty="0">
                <a:solidFill>
                  <a:srgbClr val="FFFFFF"/>
                </a:solidFill>
                <a:latin typeface="Arial Bold"/>
                <a:cs typeface="Arial Bold"/>
              </a:rPr>
              <a:t>iPods</a:t>
            </a:r>
          </a:p>
        </p:txBody>
      </p:sp>
      <p:sp>
        <p:nvSpPr>
          <p:cNvPr id="603140" name="Text Box 4"/>
          <p:cNvSpPr txBox="1">
            <a:spLocks noChangeArrowheads="1"/>
          </p:cNvSpPr>
          <p:nvPr/>
        </p:nvSpPr>
        <p:spPr bwMode="auto">
          <a:xfrm>
            <a:off x="304800" y="5954713"/>
            <a:ext cx="8839200" cy="923306"/>
          </a:xfrm>
          <a:prstGeom prst="rect">
            <a:avLst/>
          </a:prstGeom>
          <a:noFill/>
          <a:ln w="9525">
            <a:noFill/>
            <a:miter lim="800000"/>
            <a:headEnd/>
            <a:tailEnd/>
          </a:ln>
          <a:effectLst/>
        </p:spPr>
        <p:txBody>
          <a:bodyPr wrap="square" lIns="91417" tIns="45708" rIns="91417" bIns="45708">
            <a:prstTxWarp prst="textNoShape">
              <a:avLst/>
            </a:prstTxWarp>
            <a:spAutoFit/>
          </a:bodyPr>
          <a:lstStyle/>
          <a:p>
            <a:pPr eaLnBrk="0" hangingPunct="0">
              <a:spcBef>
                <a:spcPct val="0"/>
              </a:spcBef>
              <a:buClrTx/>
            </a:pPr>
            <a:r>
              <a:rPr lang="en-US" sz="1800" b="1" dirty="0">
                <a:solidFill>
                  <a:schemeClr val="bg1">
                    <a:lumMod val="95000"/>
                  </a:schemeClr>
                </a:solidFill>
              </a:rPr>
              <a:t>Source:  </a:t>
            </a:r>
            <a:r>
              <a:rPr lang="en-US" sz="1800" b="1" dirty="0" err="1">
                <a:solidFill>
                  <a:schemeClr val="bg1">
                    <a:lumMod val="95000"/>
                  </a:schemeClr>
                </a:solidFill>
              </a:rPr>
              <a:t>Starkman</a:t>
            </a:r>
            <a:r>
              <a:rPr lang="en-US" sz="1800" b="1" dirty="0">
                <a:solidFill>
                  <a:schemeClr val="bg1">
                    <a:lumMod val="95000"/>
                  </a:schemeClr>
                </a:solidFill>
              </a:rPr>
              <a:t>, Neal (2007).Leave Me Alone.... T.H.E. Journal.  33-</a:t>
            </a:r>
            <a:r>
              <a:rPr lang="en-US" sz="1800" b="1" dirty="0" smtClean="0">
                <a:solidFill>
                  <a:schemeClr val="bg1">
                    <a:lumMod val="95000"/>
                  </a:schemeClr>
                </a:solidFill>
              </a:rPr>
              <a:t>38</a:t>
            </a:r>
          </a:p>
          <a:p>
            <a:r>
              <a:rPr lang="en-US" sz="1800" b="1" dirty="0" smtClean="0">
                <a:solidFill>
                  <a:schemeClr val="bg1">
                    <a:lumMod val="95000"/>
                  </a:schemeClr>
                </a:solidFill>
              </a:rPr>
              <a:t>http://www.cultofmac.com/ipods-in-grade-school-learning-tool-or-goof-off-d/18387. </a:t>
            </a:r>
            <a:endParaRPr lang="en-US" sz="1800" b="1" dirty="0">
              <a:solidFill>
                <a:schemeClr val="bg1">
                  <a:lumMod val="95000"/>
                </a:schemeClr>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31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031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031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0313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0313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3139"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So they have all this “stuff”….</a:t>
            </a:r>
            <a:endParaRPr lang="en-US" dirty="0"/>
          </a:p>
        </p:txBody>
      </p:sp>
      <p:sp>
        <p:nvSpPr>
          <p:cNvPr id="6" name="Subtitle 5"/>
          <p:cNvSpPr>
            <a:spLocks noGrp="1"/>
          </p:cNvSpPr>
          <p:nvPr>
            <p:ph type="subTitle" idx="1"/>
          </p:nvPr>
        </p:nvSpPr>
        <p:spPr/>
        <p:txBody>
          <a:bodyPr/>
          <a:lstStyle/>
          <a:p>
            <a:r>
              <a:rPr lang="en-US" dirty="0" smtClean="0"/>
              <a:t>how do we use it in the classroom?</a:t>
            </a:r>
            <a:endParaRPr lang="en-US" dirty="0"/>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0722" name="Picture 5" descr="storyboard3"/>
          <p:cNvPicPr>
            <a:picLocks noChangeAspect="1" noChangeArrowheads="1"/>
          </p:cNvPicPr>
          <p:nvPr/>
        </p:nvPicPr>
        <p:blipFill>
          <a:blip r:embed="rId2"/>
          <a:srcRect/>
          <a:stretch>
            <a:fillRect/>
          </a:stretch>
        </p:blipFill>
        <p:spPr bwMode="auto">
          <a:xfrm rot="20871151">
            <a:off x="5755012" y="1819690"/>
            <a:ext cx="2978150" cy="3854864"/>
          </a:xfrm>
          <a:prstGeom prst="rect">
            <a:avLst/>
          </a:prstGeom>
          <a:noFill/>
          <a:ln w="9525">
            <a:noFill/>
            <a:miter lim="800000"/>
            <a:headEnd/>
            <a:tailEnd/>
          </a:ln>
        </p:spPr>
      </p:pic>
      <p:sp>
        <p:nvSpPr>
          <p:cNvPr id="30723" name="Rectangle 1"/>
          <p:cNvSpPr>
            <a:spLocks noGrp="1" noChangeArrowheads="1"/>
          </p:cNvSpPr>
          <p:nvPr>
            <p:ph type="title"/>
          </p:nvPr>
        </p:nvSpPr>
        <p:spPr/>
        <p:txBody>
          <a:bodyPr/>
          <a:lstStyle/>
          <a:p>
            <a:r>
              <a:rPr lang="en-US" sz="3200" dirty="0">
                <a:latin typeface="Arial Black" pitchFamily="-110" charset="0"/>
                <a:ea typeface="Arial Black" pitchFamily="-110" charset="0"/>
                <a:cs typeface="Arial Black" pitchFamily="-110" charset="0"/>
              </a:rPr>
              <a:t>Four P’s: Basic Steps in Multimedia Projects</a:t>
            </a:r>
          </a:p>
        </p:txBody>
      </p:sp>
      <p:sp>
        <p:nvSpPr>
          <p:cNvPr id="32771" name="Rectangle 2"/>
          <p:cNvSpPr>
            <a:spLocks noGrp="1" noChangeArrowheads="1"/>
          </p:cNvSpPr>
          <p:nvPr>
            <p:ph idx="1"/>
          </p:nvPr>
        </p:nvSpPr>
        <p:spPr>
          <a:xfrm>
            <a:off x="609600" y="1752600"/>
            <a:ext cx="5334000" cy="4056063"/>
          </a:xfrm>
        </p:spPr>
        <p:txBody>
          <a:bodyPr rtlCol="0">
            <a:normAutofit fontScale="85000" lnSpcReduction="10000"/>
          </a:bodyPr>
          <a:lstStyle/>
          <a:p>
            <a:pPr fontAlgn="auto">
              <a:spcAft>
                <a:spcPts val="0"/>
              </a:spcAft>
              <a:buFontTx/>
              <a:buBlip>
                <a:blip r:embed="rId3"/>
              </a:buBlip>
              <a:defRPr/>
            </a:pPr>
            <a:r>
              <a:rPr lang="en-US" sz="2595" b="1" dirty="0">
                <a:latin typeface="Arial"/>
                <a:ea typeface="+mn-ea"/>
                <a:cs typeface="Arial"/>
              </a:rPr>
              <a:t>Plan</a:t>
            </a:r>
            <a:r>
              <a:rPr lang="en-US" sz="2595" dirty="0" smtClean="0">
                <a:latin typeface="Arial"/>
                <a:ea typeface="+mn-ea"/>
                <a:cs typeface="Arial"/>
              </a:rPr>
              <a:t> </a:t>
            </a:r>
            <a:r>
              <a:rPr lang="en-US" sz="2595" dirty="0" smtClean="0">
                <a:latin typeface="Arial"/>
                <a:ea typeface="+mn-ea"/>
                <a:cs typeface="Arial"/>
                <a:hlinkClick r:id="rId4"/>
              </a:rPr>
              <a:t>–Storyboards </a:t>
            </a:r>
            <a:r>
              <a:rPr lang="en-US" sz="2595" dirty="0" smtClean="0">
                <a:latin typeface="Arial"/>
                <a:ea typeface="+mn-ea"/>
                <a:cs typeface="Arial"/>
              </a:rPr>
              <a:t> and scripts </a:t>
            </a:r>
            <a:r>
              <a:rPr lang="en-US" sz="2595" dirty="0">
                <a:latin typeface="Arial"/>
                <a:ea typeface="+mn-ea"/>
                <a:cs typeface="Arial"/>
              </a:rPr>
              <a:t>help students</a:t>
            </a:r>
            <a:r>
              <a:rPr lang="en-US" sz="2595" dirty="0" smtClean="0">
                <a:latin typeface="Arial"/>
                <a:ea typeface="+mn-ea"/>
                <a:cs typeface="Arial"/>
              </a:rPr>
              <a:t> stay </a:t>
            </a:r>
            <a:r>
              <a:rPr lang="en-US" sz="2595" dirty="0">
                <a:latin typeface="Arial"/>
                <a:ea typeface="+mn-ea"/>
                <a:cs typeface="Arial"/>
              </a:rPr>
              <a:t>focused.</a:t>
            </a:r>
          </a:p>
          <a:p>
            <a:pPr fontAlgn="auto">
              <a:spcAft>
                <a:spcPts val="0"/>
              </a:spcAft>
              <a:buFontTx/>
              <a:buBlip>
                <a:blip r:embed="rId3"/>
              </a:buBlip>
              <a:defRPr/>
            </a:pPr>
            <a:r>
              <a:rPr lang="en-US" sz="2595" b="1" dirty="0">
                <a:latin typeface="Arial"/>
                <a:ea typeface="+mn-ea"/>
                <a:cs typeface="Arial"/>
              </a:rPr>
              <a:t>Produce</a:t>
            </a:r>
            <a:r>
              <a:rPr lang="en-US" sz="2595" dirty="0">
                <a:latin typeface="Arial"/>
                <a:ea typeface="+mn-ea"/>
                <a:cs typeface="Arial"/>
              </a:rPr>
              <a:t> - Create your project.</a:t>
            </a:r>
          </a:p>
          <a:p>
            <a:pPr fontAlgn="auto">
              <a:spcAft>
                <a:spcPts val="0"/>
              </a:spcAft>
              <a:buFontTx/>
              <a:buBlip>
                <a:blip r:embed="rId3"/>
              </a:buBlip>
              <a:defRPr/>
            </a:pPr>
            <a:r>
              <a:rPr lang="en-US" sz="2595" b="1" dirty="0">
                <a:latin typeface="Arial"/>
                <a:ea typeface="+mn-ea"/>
                <a:cs typeface="Arial"/>
              </a:rPr>
              <a:t>Publish</a:t>
            </a:r>
            <a:r>
              <a:rPr lang="en-US" sz="2595" dirty="0">
                <a:latin typeface="Arial"/>
                <a:ea typeface="+mn-ea"/>
                <a:cs typeface="Arial"/>
              </a:rPr>
              <a:t> - Provide an </a:t>
            </a:r>
            <a:r>
              <a:rPr lang="en-US" sz="2595" dirty="0" smtClean="0">
                <a:latin typeface="Arial"/>
                <a:ea typeface="+mn-ea"/>
                <a:cs typeface="Arial"/>
              </a:rPr>
              <a:t>audience </a:t>
            </a:r>
            <a:r>
              <a:rPr lang="en-US" sz="2595" dirty="0">
                <a:latin typeface="Arial"/>
                <a:ea typeface="+mn-ea"/>
                <a:cs typeface="Arial"/>
              </a:rPr>
              <a:t>by posting their </a:t>
            </a:r>
            <a:r>
              <a:rPr lang="en-US" sz="2595" dirty="0" smtClean="0">
                <a:latin typeface="Arial"/>
                <a:ea typeface="+mn-ea"/>
                <a:cs typeface="Arial"/>
              </a:rPr>
              <a:t>work on your webpage (get a free website at http://</a:t>
            </a:r>
            <a:r>
              <a:rPr lang="en-US" sz="2595" dirty="0" err="1" smtClean="0">
                <a:latin typeface="Arial"/>
                <a:ea typeface="+mn-ea"/>
                <a:cs typeface="Arial"/>
              </a:rPr>
              <a:t>www.weebly.com</a:t>
            </a:r>
            <a:r>
              <a:rPr lang="en-US" sz="2595" dirty="0" smtClean="0">
                <a:latin typeface="Arial"/>
                <a:ea typeface="+mn-ea"/>
                <a:cs typeface="Arial"/>
              </a:rPr>
              <a:t>/), class blog, wiki, School Tube, etc.</a:t>
            </a:r>
          </a:p>
          <a:p>
            <a:pPr fontAlgn="auto">
              <a:spcAft>
                <a:spcPts val="0"/>
              </a:spcAft>
              <a:buFontTx/>
              <a:buBlip>
                <a:blip r:embed="rId3"/>
              </a:buBlip>
              <a:defRPr/>
            </a:pPr>
            <a:r>
              <a:rPr lang="en-US" sz="4235" b="1" dirty="0">
                <a:latin typeface="Arial"/>
                <a:ea typeface="+mn-ea"/>
                <a:cs typeface="Arial"/>
              </a:rPr>
              <a:t>Promote</a:t>
            </a:r>
            <a:r>
              <a:rPr lang="en-US" sz="2595" dirty="0">
                <a:latin typeface="Arial"/>
                <a:ea typeface="+mn-ea"/>
                <a:cs typeface="Arial"/>
              </a:rPr>
              <a:t> - Get the word out by joining a </a:t>
            </a:r>
            <a:r>
              <a:rPr lang="en-US" sz="2595" dirty="0" smtClean="0">
                <a:latin typeface="Arial"/>
                <a:ea typeface="+mn-ea"/>
                <a:cs typeface="Arial"/>
              </a:rPr>
              <a:t>PLN (Twitter, </a:t>
            </a:r>
            <a:r>
              <a:rPr lang="en-US" sz="2595" dirty="0" err="1" smtClean="0">
                <a:latin typeface="Arial"/>
                <a:ea typeface="+mn-ea"/>
                <a:cs typeface="Arial"/>
              </a:rPr>
              <a:t>Facebook</a:t>
            </a:r>
            <a:r>
              <a:rPr lang="en-US" sz="2595" dirty="0" smtClean="0">
                <a:latin typeface="Arial"/>
                <a:ea typeface="+mn-ea"/>
                <a:cs typeface="Arial"/>
              </a:rPr>
              <a:t>, or </a:t>
            </a:r>
            <a:r>
              <a:rPr lang="en-US" sz="2595" dirty="0" err="1" smtClean="0">
                <a:latin typeface="Arial"/>
                <a:ea typeface="+mn-ea"/>
                <a:cs typeface="Arial"/>
              </a:rPr>
              <a:t>Ning</a:t>
            </a:r>
            <a:r>
              <a:rPr lang="en-US" sz="2595" dirty="0" smtClean="0">
                <a:latin typeface="Arial"/>
                <a:ea typeface="+mn-ea"/>
                <a:cs typeface="Arial"/>
              </a:rPr>
              <a:t>) </a:t>
            </a:r>
            <a:r>
              <a:rPr lang="en-US" sz="2595" dirty="0">
                <a:latin typeface="Arial"/>
                <a:ea typeface="+mn-ea"/>
                <a:cs typeface="Arial"/>
              </a:rPr>
              <a:t>to promote your class projects</a:t>
            </a:r>
            <a:r>
              <a:rPr lang="en-US" dirty="0">
                <a:ea typeface="+mn-ea"/>
                <a:cs typeface="+mn-cs"/>
              </a:rPr>
              <a:t>.</a:t>
            </a:r>
            <a:r>
              <a:rPr lang="en-US" dirty="0" smtClean="0">
                <a:ea typeface="+mn-ea"/>
                <a:cs typeface="+mn-cs"/>
              </a:rPr>
              <a:t> </a:t>
            </a:r>
          </a:p>
          <a:p>
            <a:pPr fontAlgn="auto">
              <a:spcAft>
                <a:spcPts val="0"/>
              </a:spcAft>
              <a:buFontTx/>
              <a:buBlip>
                <a:blip r:embed="rId3"/>
              </a:buBlip>
              <a:defRPr/>
            </a:pPr>
            <a:endParaRPr lang="en-US" dirty="0">
              <a:ea typeface="+mn-ea"/>
              <a:cs typeface="+mn-cs"/>
            </a:endParaRPr>
          </a:p>
        </p:txBody>
      </p:sp>
      <p:sp>
        <p:nvSpPr>
          <p:cNvPr id="5" name="Rectangle 4"/>
          <p:cNvSpPr/>
          <p:nvPr/>
        </p:nvSpPr>
        <p:spPr>
          <a:xfrm>
            <a:off x="1143000" y="6027003"/>
            <a:ext cx="7467600" cy="369332"/>
          </a:xfrm>
          <a:prstGeom prst="rect">
            <a:avLst/>
          </a:prstGeom>
        </p:spPr>
        <p:txBody>
          <a:bodyPr wrap="square">
            <a:spAutoFit/>
          </a:bodyPr>
          <a:lstStyle/>
          <a:p>
            <a:r>
              <a:rPr lang="en-US" sz="1800" dirty="0" err="1" smtClean="0"/>
              <a:t>http://www.podworx.com/educational-content/four-ps-of-podcasting/</a:t>
            </a:r>
            <a:endParaRPr lang="en-US" sz="1800" dirty="0"/>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Fotobabble</a:t>
            </a:r>
            <a:endParaRPr lang="en-US" dirty="0"/>
          </a:p>
        </p:txBody>
      </p:sp>
      <p:pic>
        <p:nvPicPr>
          <p:cNvPr id="4" name="Content Placeholder 3" descr="Welcome to Fotobabble - Talking Photos.jpg"/>
          <p:cNvPicPr>
            <a:picLocks noGrp="1" noChangeAspect="1"/>
          </p:cNvPicPr>
          <p:nvPr>
            <p:ph idx="1"/>
          </p:nvPr>
        </p:nvPicPr>
        <p:blipFill>
          <a:blip r:embed="rId2"/>
          <a:srcRect l="-18331" r="-18331"/>
          <a:stretch>
            <a:fillRect/>
          </a:stretch>
        </p:blipFill>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hlinkClick r:id="rId2"/>
              </a:rPr>
              <a:t>Classroom Example</a:t>
            </a:r>
            <a:endParaRPr lang="en-US" sz="6000" dirty="0"/>
          </a:p>
        </p:txBody>
      </p:sp>
      <p:sp>
        <p:nvSpPr>
          <p:cNvPr id="3" name="TextBox 2"/>
          <p:cNvSpPr txBox="1"/>
          <p:nvPr/>
        </p:nvSpPr>
        <p:spPr>
          <a:xfrm>
            <a:off x="914400" y="4495800"/>
            <a:ext cx="7010400" cy="1015663"/>
          </a:xfrm>
          <a:prstGeom prst="rect">
            <a:avLst/>
          </a:prstGeom>
          <a:noFill/>
        </p:spPr>
        <p:txBody>
          <a:bodyPr wrap="square" rtlCol="0">
            <a:spAutoFit/>
          </a:bodyPr>
          <a:lstStyle/>
          <a:p>
            <a:pPr algn="ctr"/>
            <a:r>
              <a:rPr lang="en-US" sz="6000" dirty="0" err="1" smtClean="0">
                <a:hlinkClick r:id="rId3"/>
              </a:rPr>
              <a:t>Fotobabble</a:t>
            </a:r>
            <a:r>
              <a:rPr lang="en-US" sz="6000" dirty="0" smtClean="0">
                <a:hlinkClick r:id="rId3"/>
              </a:rPr>
              <a:t> Site</a:t>
            </a:r>
            <a:endParaRPr lang="en-US" sz="6000" dirty="0"/>
          </a:p>
        </p:txBody>
      </p:sp>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3094</TotalTime>
  <Words>980</Words>
  <Application>Microsoft Macintosh PowerPoint</Application>
  <PresentationFormat>On-screen Show (4:3)</PresentationFormat>
  <Paragraphs>152</Paragraphs>
  <Slides>45</Slides>
  <Notes>9</Notes>
  <HiddenSlides>0</HiddenSlides>
  <MMClips>1</MMClips>
  <ScaleCrop>false</ScaleCrop>
  <HeadingPairs>
    <vt:vector size="4" baseType="variant">
      <vt:variant>
        <vt:lpstr>Design Template</vt:lpstr>
      </vt:variant>
      <vt:variant>
        <vt:i4>1</vt:i4>
      </vt:variant>
      <vt:variant>
        <vt:lpstr>Slide Titles</vt:lpstr>
      </vt:variant>
      <vt:variant>
        <vt:i4>45</vt:i4>
      </vt:variant>
    </vt:vector>
  </HeadingPairs>
  <TitlesOfParts>
    <vt:vector size="46" baseType="lpstr">
      <vt:lpstr>Office Theme</vt:lpstr>
      <vt:lpstr>Slide 1</vt:lpstr>
      <vt:lpstr>A Little Something to Get Us in the Mood from the Digital Goonies</vt:lpstr>
      <vt:lpstr>Slide 3</vt:lpstr>
      <vt:lpstr>Slide 4</vt:lpstr>
      <vt:lpstr>Top Five Gifts for Teenagers</vt:lpstr>
      <vt:lpstr>So they have all this “stuff”….</vt:lpstr>
      <vt:lpstr>Four P’s: Basic Steps in Multimedia Projects</vt:lpstr>
      <vt:lpstr>Fotobabble</vt:lpstr>
      <vt:lpstr>Classroom Example</vt:lpstr>
      <vt:lpstr>Slide 10</vt:lpstr>
      <vt:lpstr>Examples</vt:lpstr>
      <vt:lpstr>Slide 12</vt:lpstr>
      <vt:lpstr>Slide 13</vt:lpstr>
      <vt:lpstr>Slide 14</vt:lpstr>
      <vt:lpstr>Slide 15</vt:lpstr>
      <vt:lpstr>MagToo</vt:lpstr>
      <vt:lpstr>Slide 17</vt:lpstr>
      <vt:lpstr>PhotoPeach Examples</vt:lpstr>
      <vt:lpstr>Slide 19</vt:lpstr>
      <vt:lpstr>Slide 20</vt:lpstr>
      <vt:lpstr>Slide 21</vt:lpstr>
      <vt:lpstr>Personal Example Using an Animoto Template</vt:lpstr>
      <vt:lpstr>Slide 23</vt:lpstr>
      <vt:lpstr> Educational Examples</vt:lpstr>
      <vt:lpstr>Slide 25</vt:lpstr>
      <vt:lpstr>One True Media</vt:lpstr>
      <vt:lpstr>Slide 27</vt:lpstr>
      <vt:lpstr>Voicethread Examples</vt:lpstr>
      <vt:lpstr>Voicethread    </vt:lpstr>
      <vt:lpstr>Glogster Edu</vt:lpstr>
      <vt:lpstr>Slide 31</vt:lpstr>
      <vt:lpstr>ScrapBlog Example</vt:lpstr>
      <vt:lpstr>   </vt:lpstr>
      <vt:lpstr>Mixbook Examples</vt:lpstr>
      <vt:lpstr>Mixbook Guide</vt:lpstr>
      <vt:lpstr>Slide 36</vt:lpstr>
      <vt:lpstr>Comic Generators</vt:lpstr>
      <vt:lpstr>  Kerpoof  </vt:lpstr>
      <vt:lpstr> Ideas </vt:lpstr>
      <vt:lpstr>Students and Content Creation</vt:lpstr>
      <vt:lpstr>Slide 41</vt:lpstr>
      <vt:lpstr>Mathcast Example</vt:lpstr>
      <vt:lpstr>Slide 43</vt:lpstr>
      <vt:lpstr>Slide 44</vt:lpstr>
      <vt:lpstr>Slide 45</vt:lpstr>
    </vt:vector>
  </TitlesOfParts>
  <Company>Capistrano Unified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LONG CORINA</cp:lastModifiedBy>
  <cp:revision>155</cp:revision>
  <dcterms:created xsi:type="dcterms:W3CDTF">2010-08-05T18:22:47Z</dcterms:created>
  <dcterms:modified xsi:type="dcterms:W3CDTF">2010-08-05T18:34:12Z</dcterms:modified>
</cp:coreProperties>
</file>